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7772400" cy="10058400"/>
  <p:notesSz cx="7772400" cy="10058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1">
                <a:solidFill>
                  <a:srgbClr val="7E7E7E"/>
                </a:solidFill>
                <a:latin typeface="Tahoma"/>
                <a:cs typeface="Tahoma"/>
              </a:defRPr>
            </a:lvl1pPr>
          </a:lstStyle>
          <a:p>
            <a:pPr algn="ctr" marL="12700" marR="5080" indent="1270">
              <a:lnSpc>
                <a:spcPct val="100000"/>
              </a:lnSpc>
              <a:spcBef>
                <a:spcPts val="130"/>
              </a:spcBef>
            </a:pPr>
            <a:r>
              <a:rPr dirty="0"/>
              <a:t>No</a:t>
            </a:r>
            <a:r>
              <a:rPr dirty="0" spc="15"/>
              <a:t> </a:t>
            </a:r>
            <a:r>
              <a:rPr dirty="0"/>
              <a:t>warranty</a:t>
            </a:r>
            <a:r>
              <a:rPr dirty="0" spc="-5"/>
              <a:t> </a:t>
            </a:r>
            <a:r>
              <a:rPr dirty="0"/>
              <a:t>or </a:t>
            </a:r>
            <a:r>
              <a:rPr dirty="0" spc="-10"/>
              <a:t>representation,</a:t>
            </a:r>
            <a:r>
              <a:rPr dirty="0" spc="-25"/>
              <a:t> </a:t>
            </a:r>
            <a:r>
              <a:rPr dirty="0"/>
              <a:t>expressed</a:t>
            </a:r>
            <a:r>
              <a:rPr dirty="0" spc="-10"/>
              <a:t> </a:t>
            </a:r>
            <a:r>
              <a:rPr dirty="0"/>
              <a:t>or</a:t>
            </a:r>
            <a:r>
              <a:rPr dirty="0" spc="5"/>
              <a:t> </a:t>
            </a:r>
            <a:r>
              <a:rPr dirty="0"/>
              <a:t>implied,</a:t>
            </a:r>
            <a:r>
              <a:rPr dirty="0" spc="-20"/>
              <a:t> </a:t>
            </a:r>
            <a:r>
              <a:rPr dirty="0"/>
              <a:t>is</a:t>
            </a:r>
            <a:r>
              <a:rPr dirty="0" spc="10"/>
              <a:t> </a:t>
            </a:r>
            <a:r>
              <a:rPr dirty="0"/>
              <a:t>made</a:t>
            </a:r>
            <a:r>
              <a:rPr dirty="0" spc="20"/>
              <a:t> </a:t>
            </a:r>
            <a:r>
              <a:rPr dirty="0" spc="-25"/>
              <a:t>to</a:t>
            </a:r>
            <a:r>
              <a:rPr dirty="0" spc="500"/>
              <a:t> </a:t>
            </a:r>
            <a:r>
              <a:rPr dirty="0"/>
              <a:t>the</a:t>
            </a:r>
            <a:r>
              <a:rPr dirty="0" spc="5"/>
              <a:t> </a:t>
            </a:r>
            <a:r>
              <a:rPr dirty="0"/>
              <a:t>accuracy</a:t>
            </a:r>
            <a:r>
              <a:rPr dirty="0" spc="-5"/>
              <a:t> </a:t>
            </a:r>
            <a:r>
              <a:rPr dirty="0"/>
              <a:t>of</a:t>
            </a:r>
            <a:r>
              <a:rPr dirty="0" spc="15"/>
              <a:t> </a:t>
            </a:r>
            <a:r>
              <a:rPr dirty="0"/>
              <a:t>the</a:t>
            </a:r>
            <a:r>
              <a:rPr dirty="0" spc="5"/>
              <a:t> </a:t>
            </a:r>
            <a:r>
              <a:rPr dirty="0" spc="-10"/>
              <a:t>information contained</a:t>
            </a:r>
            <a:r>
              <a:rPr dirty="0" spc="-20"/>
              <a:t> </a:t>
            </a:r>
            <a:r>
              <a:rPr dirty="0"/>
              <a:t>herein, and</a:t>
            </a:r>
            <a:r>
              <a:rPr dirty="0" spc="5"/>
              <a:t> </a:t>
            </a:r>
            <a:r>
              <a:rPr dirty="0"/>
              <a:t>the</a:t>
            </a:r>
            <a:r>
              <a:rPr dirty="0" spc="5"/>
              <a:t> </a:t>
            </a:r>
            <a:r>
              <a:rPr dirty="0"/>
              <a:t>same</a:t>
            </a:r>
            <a:r>
              <a:rPr dirty="0" spc="5"/>
              <a:t> </a:t>
            </a:r>
            <a:r>
              <a:rPr dirty="0" spc="-25"/>
              <a:t>is</a:t>
            </a:r>
            <a:r>
              <a:rPr dirty="0" spc="500"/>
              <a:t> </a:t>
            </a:r>
            <a:r>
              <a:rPr dirty="0"/>
              <a:t>submitted</a:t>
            </a:r>
            <a:r>
              <a:rPr dirty="0" spc="-25"/>
              <a:t> </a:t>
            </a:r>
            <a:r>
              <a:rPr dirty="0"/>
              <a:t>subject</a:t>
            </a:r>
            <a:r>
              <a:rPr dirty="0" spc="-20"/>
              <a:t> </a:t>
            </a:r>
            <a:r>
              <a:rPr dirty="0"/>
              <a:t>to</a:t>
            </a:r>
            <a:r>
              <a:rPr dirty="0" spc="-5"/>
              <a:t> </a:t>
            </a:r>
            <a:r>
              <a:rPr dirty="0"/>
              <a:t>errors,</a:t>
            </a:r>
            <a:r>
              <a:rPr dirty="0" spc="-30"/>
              <a:t> </a:t>
            </a:r>
            <a:r>
              <a:rPr dirty="0"/>
              <a:t>omissions,</a:t>
            </a:r>
            <a:r>
              <a:rPr dirty="0" spc="-30"/>
              <a:t> </a:t>
            </a:r>
            <a:r>
              <a:rPr dirty="0"/>
              <a:t>change</a:t>
            </a:r>
            <a:r>
              <a:rPr dirty="0" spc="-10"/>
              <a:t> </a:t>
            </a:r>
            <a:r>
              <a:rPr dirty="0"/>
              <a:t>of price,</a:t>
            </a:r>
            <a:r>
              <a:rPr dirty="0" spc="-30"/>
              <a:t> </a:t>
            </a:r>
            <a:r>
              <a:rPr dirty="0"/>
              <a:t>rental</a:t>
            </a:r>
            <a:r>
              <a:rPr dirty="0" spc="-15"/>
              <a:t> </a:t>
            </a:r>
            <a:r>
              <a:rPr dirty="0" spc="-25"/>
              <a:t>or</a:t>
            </a:r>
            <a:r>
              <a:rPr dirty="0" spc="500"/>
              <a:t> </a:t>
            </a:r>
            <a:r>
              <a:rPr dirty="0"/>
              <a:t>other</a:t>
            </a:r>
            <a:r>
              <a:rPr dirty="0" spc="-25"/>
              <a:t> </a:t>
            </a:r>
            <a:r>
              <a:rPr dirty="0"/>
              <a:t>conditions,</a:t>
            </a:r>
            <a:r>
              <a:rPr dirty="0" spc="-30"/>
              <a:t> </a:t>
            </a:r>
            <a:r>
              <a:rPr dirty="0"/>
              <a:t>imposed</a:t>
            </a:r>
            <a:r>
              <a:rPr dirty="0" spc="-20"/>
              <a:t> </a:t>
            </a:r>
            <a:r>
              <a:rPr dirty="0"/>
              <a:t>by the</a:t>
            </a:r>
            <a:r>
              <a:rPr dirty="0" spc="-10"/>
              <a:t> principles.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1">
                <a:solidFill>
                  <a:srgbClr val="7E7E7E"/>
                </a:solidFill>
                <a:latin typeface="Tahoma"/>
                <a:cs typeface="Tahoma"/>
              </a:defRPr>
            </a:lvl1pPr>
          </a:lstStyle>
          <a:p>
            <a:pPr algn="ctr" marL="12700" marR="5080" indent="1270">
              <a:lnSpc>
                <a:spcPct val="100000"/>
              </a:lnSpc>
              <a:spcBef>
                <a:spcPts val="130"/>
              </a:spcBef>
            </a:pPr>
            <a:r>
              <a:rPr dirty="0"/>
              <a:t>No</a:t>
            </a:r>
            <a:r>
              <a:rPr dirty="0" spc="15"/>
              <a:t> </a:t>
            </a:r>
            <a:r>
              <a:rPr dirty="0"/>
              <a:t>warranty</a:t>
            </a:r>
            <a:r>
              <a:rPr dirty="0" spc="-5"/>
              <a:t> </a:t>
            </a:r>
            <a:r>
              <a:rPr dirty="0"/>
              <a:t>or </a:t>
            </a:r>
            <a:r>
              <a:rPr dirty="0" spc="-10"/>
              <a:t>representation,</a:t>
            </a:r>
            <a:r>
              <a:rPr dirty="0" spc="-25"/>
              <a:t> </a:t>
            </a:r>
            <a:r>
              <a:rPr dirty="0"/>
              <a:t>expressed</a:t>
            </a:r>
            <a:r>
              <a:rPr dirty="0" spc="-10"/>
              <a:t> </a:t>
            </a:r>
            <a:r>
              <a:rPr dirty="0"/>
              <a:t>or</a:t>
            </a:r>
            <a:r>
              <a:rPr dirty="0" spc="5"/>
              <a:t> </a:t>
            </a:r>
            <a:r>
              <a:rPr dirty="0"/>
              <a:t>implied,</a:t>
            </a:r>
            <a:r>
              <a:rPr dirty="0" spc="-20"/>
              <a:t> </a:t>
            </a:r>
            <a:r>
              <a:rPr dirty="0"/>
              <a:t>is</a:t>
            </a:r>
            <a:r>
              <a:rPr dirty="0" spc="10"/>
              <a:t> </a:t>
            </a:r>
            <a:r>
              <a:rPr dirty="0"/>
              <a:t>made</a:t>
            </a:r>
            <a:r>
              <a:rPr dirty="0" spc="20"/>
              <a:t> </a:t>
            </a:r>
            <a:r>
              <a:rPr dirty="0" spc="-25"/>
              <a:t>to</a:t>
            </a:r>
            <a:r>
              <a:rPr dirty="0" spc="500"/>
              <a:t> </a:t>
            </a:r>
            <a:r>
              <a:rPr dirty="0"/>
              <a:t>the</a:t>
            </a:r>
            <a:r>
              <a:rPr dirty="0" spc="5"/>
              <a:t> </a:t>
            </a:r>
            <a:r>
              <a:rPr dirty="0"/>
              <a:t>accuracy</a:t>
            </a:r>
            <a:r>
              <a:rPr dirty="0" spc="-5"/>
              <a:t> </a:t>
            </a:r>
            <a:r>
              <a:rPr dirty="0"/>
              <a:t>of</a:t>
            </a:r>
            <a:r>
              <a:rPr dirty="0" spc="15"/>
              <a:t> </a:t>
            </a:r>
            <a:r>
              <a:rPr dirty="0"/>
              <a:t>the</a:t>
            </a:r>
            <a:r>
              <a:rPr dirty="0" spc="5"/>
              <a:t> </a:t>
            </a:r>
            <a:r>
              <a:rPr dirty="0" spc="-10"/>
              <a:t>information contained</a:t>
            </a:r>
            <a:r>
              <a:rPr dirty="0" spc="-20"/>
              <a:t> </a:t>
            </a:r>
            <a:r>
              <a:rPr dirty="0"/>
              <a:t>herein, and</a:t>
            </a:r>
            <a:r>
              <a:rPr dirty="0" spc="5"/>
              <a:t> </a:t>
            </a:r>
            <a:r>
              <a:rPr dirty="0"/>
              <a:t>the</a:t>
            </a:r>
            <a:r>
              <a:rPr dirty="0" spc="5"/>
              <a:t> </a:t>
            </a:r>
            <a:r>
              <a:rPr dirty="0"/>
              <a:t>same</a:t>
            </a:r>
            <a:r>
              <a:rPr dirty="0" spc="5"/>
              <a:t> </a:t>
            </a:r>
            <a:r>
              <a:rPr dirty="0" spc="-25"/>
              <a:t>is</a:t>
            </a:r>
            <a:r>
              <a:rPr dirty="0" spc="500"/>
              <a:t> </a:t>
            </a:r>
            <a:r>
              <a:rPr dirty="0"/>
              <a:t>submitted</a:t>
            </a:r>
            <a:r>
              <a:rPr dirty="0" spc="-25"/>
              <a:t> </a:t>
            </a:r>
            <a:r>
              <a:rPr dirty="0"/>
              <a:t>subject</a:t>
            </a:r>
            <a:r>
              <a:rPr dirty="0" spc="-20"/>
              <a:t> </a:t>
            </a:r>
            <a:r>
              <a:rPr dirty="0"/>
              <a:t>to</a:t>
            </a:r>
            <a:r>
              <a:rPr dirty="0" spc="-5"/>
              <a:t> </a:t>
            </a:r>
            <a:r>
              <a:rPr dirty="0"/>
              <a:t>errors,</a:t>
            </a:r>
            <a:r>
              <a:rPr dirty="0" spc="-30"/>
              <a:t> </a:t>
            </a:r>
            <a:r>
              <a:rPr dirty="0"/>
              <a:t>omissions,</a:t>
            </a:r>
            <a:r>
              <a:rPr dirty="0" spc="-30"/>
              <a:t> </a:t>
            </a:r>
            <a:r>
              <a:rPr dirty="0"/>
              <a:t>change</a:t>
            </a:r>
            <a:r>
              <a:rPr dirty="0" spc="-10"/>
              <a:t> </a:t>
            </a:r>
            <a:r>
              <a:rPr dirty="0"/>
              <a:t>of price,</a:t>
            </a:r>
            <a:r>
              <a:rPr dirty="0" spc="-30"/>
              <a:t> </a:t>
            </a:r>
            <a:r>
              <a:rPr dirty="0"/>
              <a:t>rental</a:t>
            </a:r>
            <a:r>
              <a:rPr dirty="0" spc="-15"/>
              <a:t> </a:t>
            </a:r>
            <a:r>
              <a:rPr dirty="0" spc="-25"/>
              <a:t>or</a:t>
            </a:r>
            <a:r>
              <a:rPr dirty="0" spc="500"/>
              <a:t> </a:t>
            </a:r>
            <a:r>
              <a:rPr dirty="0"/>
              <a:t>other</a:t>
            </a:r>
            <a:r>
              <a:rPr dirty="0" spc="-25"/>
              <a:t> </a:t>
            </a:r>
            <a:r>
              <a:rPr dirty="0"/>
              <a:t>conditions,</a:t>
            </a:r>
            <a:r>
              <a:rPr dirty="0" spc="-30"/>
              <a:t> </a:t>
            </a:r>
            <a:r>
              <a:rPr dirty="0"/>
              <a:t>imposed</a:t>
            </a:r>
            <a:r>
              <a:rPr dirty="0" spc="-20"/>
              <a:t> </a:t>
            </a:r>
            <a:r>
              <a:rPr dirty="0"/>
              <a:t>by the</a:t>
            </a:r>
            <a:r>
              <a:rPr dirty="0" spc="-10"/>
              <a:t> principles.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1">
                <a:solidFill>
                  <a:srgbClr val="7E7E7E"/>
                </a:solidFill>
                <a:latin typeface="Tahoma"/>
                <a:cs typeface="Tahoma"/>
              </a:defRPr>
            </a:lvl1pPr>
          </a:lstStyle>
          <a:p>
            <a:pPr algn="ctr" marL="12700" marR="5080" indent="1270">
              <a:lnSpc>
                <a:spcPct val="100000"/>
              </a:lnSpc>
              <a:spcBef>
                <a:spcPts val="130"/>
              </a:spcBef>
            </a:pPr>
            <a:r>
              <a:rPr dirty="0"/>
              <a:t>No</a:t>
            </a:r>
            <a:r>
              <a:rPr dirty="0" spc="15"/>
              <a:t> </a:t>
            </a:r>
            <a:r>
              <a:rPr dirty="0"/>
              <a:t>warranty</a:t>
            </a:r>
            <a:r>
              <a:rPr dirty="0" spc="-5"/>
              <a:t> </a:t>
            </a:r>
            <a:r>
              <a:rPr dirty="0"/>
              <a:t>or </a:t>
            </a:r>
            <a:r>
              <a:rPr dirty="0" spc="-10"/>
              <a:t>representation,</a:t>
            </a:r>
            <a:r>
              <a:rPr dirty="0" spc="-25"/>
              <a:t> </a:t>
            </a:r>
            <a:r>
              <a:rPr dirty="0"/>
              <a:t>expressed</a:t>
            </a:r>
            <a:r>
              <a:rPr dirty="0" spc="-10"/>
              <a:t> </a:t>
            </a:r>
            <a:r>
              <a:rPr dirty="0"/>
              <a:t>or</a:t>
            </a:r>
            <a:r>
              <a:rPr dirty="0" spc="5"/>
              <a:t> </a:t>
            </a:r>
            <a:r>
              <a:rPr dirty="0"/>
              <a:t>implied,</a:t>
            </a:r>
            <a:r>
              <a:rPr dirty="0" spc="-20"/>
              <a:t> </a:t>
            </a:r>
            <a:r>
              <a:rPr dirty="0"/>
              <a:t>is</a:t>
            </a:r>
            <a:r>
              <a:rPr dirty="0" spc="10"/>
              <a:t> </a:t>
            </a:r>
            <a:r>
              <a:rPr dirty="0"/>
              <a:t>made</a:t>
            </a:r>
            <a:r>
              <a:rPr dirty="0" spc="20"/>
              <a:t> </a:t>
            </a:r>
            <a:r>
              <a:rPr dirty="0" spc="-25"/>
              <a:t>to</a:t>
            </a:r>
            <a:r>
              <a:rPr dirty="0" spc="500"/>
              <a:t> </a:t>
            </a:r>
            <a:r>
              <a:rPr dirty="0"/>
              <a:t>the</a:t>
            </a:r>
            <a:r>
              <a:rPr dirty="0" spc="5"/>
              <a:t> </a:t>
            </a:r>
            <a:r>
              <a:rPr dirty="0"/>
              <a:t>accuracy</a:t>
            </a:r>
            <a:r>
              <a:rPr dirty="0" spc="-5"/>
              <a:t> </a:t>
            </a:r>
            <a:r>
              <a:rPr dirty="0"/>
              <a:t>of</a:t>
            </a:r>
            <a:r>
              <a:rPr dirty="0" spc="15"/>
              <a:t> </a:t>
            </a:r>
            <a:r>
              <a:rPr dirty="0"/>
              <a:t>the</a:t>
            </a:r>
            <a:r>
              <a:rPr dirty="0" spc="5"/>
              <a:t> </a:t>
            </a:r>
            <a:r>
              <a:rPr dirty="0" spc="-10"/>
              <a:t>information contained</a:t>
            </a:r>
            <a:r>
              <a:rPr dirty="0" spc="-20"/>
              <a:t> </a:t>
            </a:r>
            <a:r>
              <a:rPr dirty="0"/>
              <a:t>herein, and</a:t>
            </a:r>
            <a:r>
              <a:rPr dirty="0" spc="5"/>
              <a:t> </a:t>
            </a:r>
            <a:r>
              <a:rPr dirty="0"/>
              <a:t>the</a:t>
            </a:r>
            <a:r>
              <a:rPr dirty="0" spc="5"/>
              <a:t> </a:t>
            </a:r>
            <a:r>
              <a:rPr dirty="0"/>
              <a:t>same</a:t>
            </a:r>
            <a:r>
              <a:rPr dirty="0" spc="5"/>
              <a:t> </a:t>
            </a:r>
            <a:r>
              <a:rPr dirty="0" spc="-25"/>
              <a:t>is</a:t>
            </a:r>
            <a:r>
              <a:rPr dirty="0" spc="500"/>
              <a:t> </a:t>
            </a:r>
            <a:r>
              <a:rPr dirty="0"/>
              <a:t>submitted</a:t>
            </a:r>
            <a:r>
              <a:rPr dirty="0" spc="-25"/>
              <a:t> </a:t>
            </a:r>
            <a:r>
              <a:rPr dirty="0"/>
              <a:t>subject</a:t>
            </a:r>
            <a:r>
              <a:rPr dirty="0" spc="-20"/>
              <a:t> </a:t>
            </a:r>
            <a:r>
              <a:rPr dirty="0"/>
              <a:t>to</a:t>
            </a:r>
            <a:r>
              <a:rPr dirty="0" spc="-5"/>
              <a:t> </a:t>
            </a:r>
            <a:r>
              <a:rPr dirty="0"/>
              <a:t>errors,</a:t>
            </a:r>
            <a:r>
              <a:rPr dirty="0" spc="-30"/>
              <a:t> </a:t>
            </a:r>
            <a:r>
              <a:rPr dirty="0"/>
              <a:t>omissions,</a:t>
            </a:r>
            <a:r>
              <a:rPr dirty="0" spc="-30"/>
              <a:t> </a:t>
            </a:r>
            <a:r>
              <a:rPr dirty="0"/>
              <a:t>change</a:t>
            </a:r>
            <a:r>
              <a:rPr dirty="0" spc="-10"/>
              <a:t> </a:t>
            </a:r>
            <a:r>
              <a:rPr dirty="0"/>
              <a:t>of price,</a:t>
            </a:r>
            <a:r>
              <a:rPr dirty="0" spc="-30"/>
              <a:t> </a:t>
            </a:r>
            <a:r>
              <a:rPr dirty="0"/>
              <a:t>rental</a:t>
            </a:r>
            <a:r>
              <a:rPr dirty="0" spc="-15"/>
              <a:t> </a:t>
            </a:r>
            <a:r>
              <a:rPr dirty="0" spc="-25"/>
              <a:t>or</a:t>
            </a:r>
            <a:r>
              <a:rPr dirty="0" spc="500"/>
              <a:t> </a:t>
            </a:r>
            <a:r>
              <a:rPr dirty="0"/>
              <a:t>other</a:t>
            </a:r>
            <a:r>
              <a:rPr dirty="0" spc="-25"/>
              <a:t> </a:t>
            </a:r>
            <a:r>
              <a:rPr dirty="0"/>
              <a:t>conditions,</a:t>
            </a:r>
            <a:r>
              <a:rPr dirty="0" spc="-30"/>
              <a:t> </a:t>
            </a:r>
            <a:r>
              <a:rPr dirty="0"/>
              <a:t>imposed</a:t>
            </a:r>
            <a:r>
              <a:rPr dirty="0" spc="-20"/>
              <a:t> </a:t>
            </a:r>
            <a:r>
              <a:rPr dirty="0"/>
              <a:t>by the</a:t>
            </a:r>
            <a:r>
              <a:rPr dirty="0" spc="-10"/>
              <a:t> principles.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1">
                <a:solidFill>
                  <a:srgbClr val="7E7E7E"/>
                </a:solidFill>
                <a:latin typeface="Tahoma"/>
                <a:cs typeface="Tahoma"/>
              </a:defRPr>
            </a:lvl1pPr>
          </a:lstStyle>
          <a:p>
            <a:pPr algn="ctr" marL="12700" marR="5080" indent="1270">
              <a:lnSpc>
                <a:spcPct val="100000"/>
              </a:lnSpc>
              <a:spcBef>
                <a:spcPts val="130"/>
              </a:spcBef>
            </a:pPr>
            <a:r>
              <a:rPr dirty="0"/>
              <a:t>No</a:t>
            </a:r>
            <a:r>
              <a:rPr dirty="0" spc="15"/>
              <a:t> </a:t>
            </a:r>
            <a:r>
              <a:rPr dirty="0"/>
              <a:t>warranty</a:t>
            </a:r>
            <a:r>
              <a:rPr dirty="0" spc="-5"/>
              <a:t> </a:t>
            </a:r>
            <a:r>
              <a:rPr dirty="0"/>
              <a:t>or </a:t>
            </a:r>
            <a:r>
              <a:rPr dirty="0" spc="-10"/>
              <a:t>representation,</a:t>
            </a:r>
            <a:r>
              <a:rPr dirty="0" spc="-25"/>
              <a:t> </a:t>
            </a:r>
            <a:r>
              <a:rPr dirty="0"/>
              <a:t>expressed</a:t>
            </a:r>
            <a:r>
              <a:rPr dirty="0" spc="-10"/>
              <a:t> </a:t>
            </a:r>
            <a:r>
              <a:rPr dirty="0"/>
              <a:t>or</a:t>
            </a:r>
            <a:r>
              <a:rPr dirty="0" spc="5"/>
              <a:t> </a:t>
            </a:r>
            <a:r>
              <a:rPr dirty="0"/>
              <a:t>implied,</a:t>
            </a:r>
            <a:r>
              <a:rPr dirty="0" spc="-20"/>
              <a:t> </a:t>
            </a:r>
            <a:r>
              <a:rPr dirty="0"/>
              <a:t>is</a:t>
            </a:r>
            <a:r>
              <a:rPr dirty="0" spc="10"/>
              <a:t> </a:t>
            </a:r>
            <a:r>
              <a:rPr dirty="0"/>
              <a:t>made</a:t>
            </a:r>
            <a:r>
              <a:rPr dirty="0" spc="20"/>
              <a:t> </a:t>
            </a:r>
            <a:r>
              <a:rPr dirty="0" spc="-25"/>
              <a:t>to</a:t>
            </a:r>
            <a:r>
              <a:rPr dirty="0" spc="500"/>
              <a:t> </a:t>
            </a:r>
            <a:r>
              <a:rPr dirty="0"/>
              <a:t>the</a:t>
            </a:r>
            <a:r>
              <a:rPr dirty="0" spc="5"/>
              <a:t> </a:t>
            </a:r>
            <a:r>
              <a:rPr dirty="0"/>
              <a:t>accuracy</a:t>
            </a:r>
            <a:r>
              <a:rPr dirty="0" spc="-5"/>
              <a:t> </a:t>
            </a:r>
            <a:r>
              <a:rPr dirty="0"/>
              <a:t>of</a:t>
            </a:r>
            <a:r>
              <a:rPr dirty="0" spc="15"/>
              <a:t> </a:t>
            </a:r>
            <a:r>
              <a:rPr dirty="0"/>
              <a:t>the</a:t>
            </a:r>
            <a:r>
              <a:rPr dirty="0" spc="5"/>
              <a:t> </a:t>
            </a:r>
            <a:r>
              <a:rPr dirty="0" spc="-10"/>
              <a:t>information contained</a:t>
            </a:r>
            <a:r>
              <a:rPr dirty="0" spc="-20"/>
              <a:t> </a:t>
            </a:r>
            <a:r>
              <a:rPr dirty="0"/>
              <a:t>herein, and</a:t>
            </a:r>
            <a:r>
              <a:rPr dirty="0" spc="5"/>
              <a:t> </a:t>
            </a:r>
            <a:r>
              <a:rPr dirty="0"/>
              <a:t>the</a:t>
            </a:r>
            <a:r>
              <a:rPr dirty="0" spc="5"/>
              <a:t> </a:t>
            </a:r>
            <a:r>
              <a:rPr dirty="0"/>
              <a:t>same</a:t>
            </a:r>
            <a:r>
              <a:rPr dirty="0" spc="5"/>
              <a:t> </a:t>
            </a:r>
            <a:r>
              <a:rPr dirty="0" spc="-25"/>
              <a:t>is</a:t>
            </a:r>
            <a:r>
              <a:rPr dirty="0" spc="500"/>
              <a:t> </a:t>
            </a:r>
            <a:r>
              <a:rPr dirty="0"/>
              <a:t>submitted</a:t>
            </a:r>
            <a:r>
              <a:rPr dirty="0" spc="-25"/>
              <a:t> </a:t>
            </a:r>
            <a:r>
              <a:rPr dirty="0"/>
              <a:t>subject</a:t>
            </a:r>
            <a:r>
              <a:rPr dirty="0" spc="-20"/>
              <a:t> </a:t>
            </a:r>
            <a:r>
              <a:rPr dirty="0"/>
              <a:t>to</a:t>
            </a:r>
            <a:r>
              <a:rPr dirty="0" spc="-5"/>
              <a:t> </a:t>
            </a:r>
            <a:r>
              <a:rPr dirty="0"/>
              <a:t>errors,</a:t>
            </a:r>
            <a:r>
              <a:rPr dirty="0" spc="-30"/>
              <a:t> </a:t>
            </a:r>
            <a:r>
              <a:rPr dirty="0"/>
              <a:t>omissions,</a:t>
            </a:r>
            <a:r>
              <a:rPr dirty="0" spc="-30"/>
              <a:t> </a:t>
            </a:r>
            <a:r>
              <a:rPr dirty="0"/>
              <a:t>change</a:t>
            </a:r>
            <a:r>
              <a:rPr dirty="0" spc="-10"/>
              <a:t> </a:t>
            </a:r>
            <a:r>
              <a:rPr dirty="0"/>
              <a:t>of price,</a:t>
            </a:r>
            <a:r>
              <a:rPr dirty="0" spc="-30"/>
              <a:t> </a:t>
            </a:r>
            <a:r>
              <a:rPr dirty="0"/>
              <a:t>rental</a:t>
            </a:r>
            <a:r>
              <a:rPr dirty="0" spc="-15"/>
              <a:t> </a:t>
            </a:r>
            <a:r>
              <a:rPr dirty="0" spc="-25"/>
              <a:t>or</a:t>
            </a:r>
            <a:r>
              <a:rPr dirty="0" spc="500"/>
              <a:t> </a:t>
            </a:r>
            <a:r>
              <a:rPr dirty="0"/>
              <a:t>other</a:t>
            </a:r>
            <a:r>
              <a:rPr dirty="0" spc="-25"/>
              <a:t> </a:t>
            </a:r>
            <a:r>
              <a:rPr dirty="0"/>
              <a:t>conditions,</a:t>
            </a:r>
            <a:r>
              <a:rPr dirty="0" spc="-30"/>
              <a:t> </a:t>
            </a:r>
            <a:r>
              <a:rPr dirty="0"/>
              <a:t>imposed</a:t>
            </a:r>
            <a:r>
              <a:rPr dirty="0" spc="-20"/>
              <a:t> </a:t>
            </a:r>
            <a:r>
              <a:rPr dirty="0"/>
              <a:t>by the</a:t>
            </a:r>
            <a:r>
              <a:rPr dirty="0" spc="-10"/>
              <a:t> principles.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500" b="0" i="1">
                <a:solidFill>
                  <a:srgbClr val="7E7E7E"/>
                </a:solidFill>
                <a:latin typeface="Tahoma"/>
                <a:cs typeface="Tahoma"/>
              </a:defRPr>
            </a:lvl1pPr>
          </a:lstStyle>
          <a:p>
            <a:pPr algn="ctr" marL="12700" marR="5080" indent="1270">
              <a:lnSpc>
                <a:spcPct val="100000"/>
              </a:lnSpc>
              <a:spcBef>
                <a:spcPts val="130"/>
              </a:spcBef>
            </a:pPr>
            <a:r>
              <a:rPr dirty="0"/>
              <a:t>No</a:t>
            </a:r>
            <a:r>
              <a:rPr dirty="0" spc="15"/>
              <a:t> </a:t>
            </a:r>
            <a:r>
              <a:rPr dirty="0"/>
              <a:t>warranty</a:t>
            </a:r>
            <a:r>
              <a:rPr dirty="0" spc="-5"/>
              <a:t> </a:t>
            </a:r>
            <a:r>
              <a:rPr dirty="0"/>
              <a:t>or </a:t>
            </a:r>
            <a:r>
              <a:rPr dirty="0" spc="-10"/>
              <a:t>representation,</a:t>
            </a:r>
            <a:r>
              <a:rPr dirty="0" spc="-25"/>
              <a:t> </a:t>
            </a:r>
            <a:r>
              <a:rPr dirty="0"/>
              <a:t>expressed</a:t>
            </a:r>
            <a:r>
              <a:rPr dirty="0" spc="-10"/>
              <a:t> </a:t>
            </a:r>
            <a:r>
              <a:rPr dirty="0"/>
              <a:t>or</a:t>
            </a:r>
            <a:r>
              <a:rPr dirty="0" spc="5"/>
              <a:t> </a:t>
            </a:r>
            <a:r>
              <a:rPr dirty="0"/>
              <a:t>implied,</a:t>
            </a:r>
            <a:r>
              <a:rPr dirty="0" spc="-20"/>
              <a:t> </a:t>
            </a:r>
            <a:r>
              <a:rPr dirty="0"/>
              <a:t>is</a:t>
            </a:r>
            <a:r>
              <a:rPr dirty="0" spc="10"/>
              <a:t> </a:t>
            </a:r>
            <a:r>
              <a:rPr dirty="0"/>
              <a:t>made</a:t>
            </a:r>
            <a:r>
              <a:rPr dirty="0" spc="20"/>
              <a:t> </a:t>
            </a:r>
            <a:r>
              <a:rPr dirty="0" spc="-25"/>
              <a:t>to</a:t>
            </a:r>
            <a:r>
              <a:rPr dirty="0" spc="500"/>
              <a:t> </a:t>
            </a:r>
            <a:r>
              <a:rPr dirty="0"/>
              <a:t>the</a:t>
            </a:r>
            <a:r>
              <a:rPr dirty="0" spc="5"/>
              <a:t> </a:t>
            </a:r>
            <a:r>
              <a:rPr dirty="0"/>
              <a:t>accuracy</a:t>
            </a:r>
            <a:r>
              <a:rPr dirty="0" spc="-5"/>
              <a:t> </a:t>
            </a:r>
            <a:r>
              <a:rPr dirty="0"/>
              <a:t>of</a:t>
            </a:r>
            <a:r>
              <a:rPr dirty="0" spc="15"/>
              <a:t> </a:t>
            </a:r>
            <a:r>
              <a:rPr dirty="0"/>
              <a:t>the</a:t>
            </a:r>
            <a:r>
              <a:rPr dirty="0" spc="5"/>
              <a:t> </a:t>
            </a:r>
            <a:r>
              <a:rPr dirty="0" spc="-10"/>
              <a:t>information contained</a:t>
            </a:r>
            <a:r>
              <a:rPr dirty="0" spc="-20"/>
              <a:t> </a:t>
            </a:r>
            <a:r>
              <a:rPr dirty="0"/>
              <a:t>herein, and</a:t>
            </a:r>
            <a:r>
              <a:rPr dirty="0" spc="5"/>
              <a:t> </a:t>
            </a:r>
            <a:r>
              <a:rPr dirty="0"/>
              <a:t>the</a:t>
            </a:r>
            <a:r>
              <a:rPr dirty="0" spc="5"/>
              <a:t> </a:t>
            </a:r>
            <a:r>
              <a:rPr dirty="0"/>
              <a:t>same</a:t>
            </a:r>
            <a:r>
              <a:rPr dirty="0" spc="5"/>
              <a:t> </a:t>
            </a:r>
            <a:r>
              <a:rPr dirty="0" spc="-25"/>
              <a:t>is</a:t>
            </a:r>
            <a:r>
              <a:rPr dirty="0" spc="500"/>
              <a:t> </a:t>
            </a:r>
            <a:r>
              <a:rPr dirty="0"/>
              <a:t>submitted</a:t>
            </a:r>
            <a:r>
              <a:rPr dirty="0" spc="-25"/>
              <a:t> </a:t>
            </a:r>
            <a:r>
              <a:rPr dirty="0"/>
              <a:t>subject</a:t>
            </a:r>
            <a:r>
              <a:rPr dirty="0" spc="-20"/>
              <a:t> </a:t>
            </a:r>
            <a:r>
              <a:rPr dirty="0"/>
              <a:t>to</a:t>
            </a:r>
            <a:r>
              <a:rPr dirty="0" spc="-5"/>
              <a:t> </a:t>
            </a:r>
            <a:r>
              <a:rPr dirty="0"/>
              <a:t>errors,</a:t>
            </a:r>
            <a:r>
              <a:rPr dirty="0" spc="-30"/>
              <a:t> </a:t>
            </a:r>
            <a:r>
              <a:rPr dirty="0"/>
              <a:t>omissions,</a:t>
            </a:r>
            <a:r>
              <a:rPr dirty="0" spc="-30"/>
              <a:t> </a:t>
            </a:r>
            <a:r>
              <a:rPr dirty="0"/>
              <a:t>change</a:t>
            </a:r>
            <a:r>
              <a:rPr dirty="0" spc="-10"/>
              <a:t> </a:t>
            </a:r>
            <a:r>
              <a:rPr dirty="0"/>
              <a:t>of price,</a:t>
            </a:r>
            <a:r>
              <a:rPr dirty="0" spc="-30"/>
              <a:t> </a:t>
            </a:r>
            <a:r>
              <a:rPr dirty="0"/>
              <a:t>rental</a:t>
            </a:r>
            <a:r>
              <a:rPr dirty="0" spc="-15"/>
              <a:t> </a:t>
            </a:r>
            <a:r>
              <a:rPr dirty="0" spc="-25"/>
              <a:t>or</a:t>
            </a:r>
            <a:r>
              <a:rPr dirty="0" spc="500"/>
              <a:t> </a:t>
            </a:r>
            <a:r>
              <a:rPr dirty="0"/>
              <a:t>other</a:t>
            </a:r>
            <a:r>
              <a:rPr dirty="0" spc="-25"/>
              <a:t> </a:t>
            </a:r>
            <a:r>
              <a:rPr dirty="0"/>
              <a:t>conditions,</a:t>
            </a:r>
            <a:r>
              <a:rPr dirty="0" spc="-30"/>
              <a:t> </a:t>
            </a:r>
            <a:r>
              <a:rPr dirty="0"/>
              <a:t>imposed</a:t>
            </a:r>
            <a:r>
              <a:rPr dirty="0" spc="-20"/>
              <a:t> </a:t>
            </a:r>
            <a:r>
              <a:rPr dirty="0"/>
              <a:t>by the</a:t>
            </a:r>
            <a:r>
              <a:rPr dirty="0" spc="-10"/>
              <a:t> principles.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772400" cy="1849120"/>
          </a:xfrm>
          <a:custGeom>
            <a:avLst/>
            <a:gdLst/>
            <a:ahLst/>
            <a:cxnLst/>
            <a:rect l="l" t="t" r="r" b="b"/>
            <a:pathLst>
              <a:path w="7772400" h="1849120">
                <a:moveTo>
                  <a:pt x="7772400" y="0"/>
                </a:moveTo>
                <a:lnTo>
                  <a:pt x="0" y="0"/>
                </a:lnTo>
                <a:lnTo>
                  <a:pt x="0" y="1848611"/>
                </a:lnTo>
                <a:lnTo>
                  <a:pt x="7772400" y="1848611"/>
                </a:lnTo>
                <a:lnTo>
                  <a:pt x="7772400" y="0"/>
                </a:lnTo>
                <a:close/>
              </a:path>
            </a:pathLst>
          </a:custGeom>
          <a:solidFill>
            <a:srgbClr val="1A286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1019" y="76200"/>
            <a:ext cx="2590799" cy="119632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28375" y="106599"/>
            <a:ext cx="353695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984989" y="9670902"/>
            <a:ext cx="1872615" cy="335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" b="0" i="1">
                <a:solidFill>
                  <a:srgbClr val="7E7E7E"/>
                </a:solidFill>
                <a:latin typeface="Tahoma"/>
                <a:cs typeface="Tahoma"/>
              </a:defRPr>
            </a:lvl1pPr>
          </a:lstStyle>
          <a:p>
            <a:pPr algn="ctr" marL="12700" marR="5080" indent="1270">
              <a:lnSpc>
                <a:spcPct val="100000"/>
              </a:lnSpc>
              <a:spcBef>
                <a:spcPts val="130"/>
              </a:spcBef>
            </a:pPr>
            <a:r>
              <a:rPr dirty="0"/>
              <a:t>No</a:t>
            </a:r>
            <a:r>
              <a:rPr dirty="0" spc="15"/>
              <a:t> </a:t>
            </a:r>
            <a:r>
              <a:rPr dirty="0"/>
              <a:t>warranty</a:t>
            </a:r>
            <a:r>
              <a:rPr dirty="0" spc="-5"/>
              <a:t> </a:t>
            </a:r>
            <a:r>
              <a:rPr dirty="0"/>
              <a:t>or </a:t>
            </a:r>
            <a:r>
              <a:rPr dirty="0" spc="-10"/>
              <a:t>representation,</a:t>
            </a:r>
            <a:r>
              <a:rPr dirty="0" spc="-25"/>
              <a:t> </a:t>
            </a:r>
            <a:r>
              <a:rPr dirty="0"/>
              <a:t>expressed</a:t>
            </a:r>
            <a:r>
              <a:rPr dirty="0" spc="-10"/>
              <a:t> </a:t>
            </a:r>
            <a:r>
              <a:rPr dirty="0"/>
              <a:t>or</a:t>
            </a:r>
            <a:r>
              <a:rPr dirty="0" spc="5"/>
              <a:t> </a:t>
            </a:r>
            <a:r>
              <a:rPr dirty="0"/>
              <a:t>implied,</a:t>
            </a:r>
            <a:r>
              <a:rPr dirty="0" spc="-20"/>
              <a:t> </a:t>
            </a:r>
            <a:r>
              <a:rPr dirty="0"/>
              <a:t>is</a:t>
            </a:r>
            <a:r>
              <a:rPr dirty="0" spc="10"/>
              <a:t> </a:t>
            </a:r>
            <a:r>
              <a:rPr dirty="0"/>
              <a:t>made</a:t>
            </a:r>
            <a:r>
              <a:rPr dirty="0" spc="20"/>
              <a:t> </a:t>
            </a:r>
            <a:r>
              <a:rPr dirty="0" spc="-25"/>
              <a:t>to</a:t>
            </a:r>
            <a:r>
              <a:rPr dirty="0" spc="500"/>
              <a:t> </a:t>
            </a:r>
            <a:r>
              <a:rPr dirty="0"/>
              <a:t>the</a:t>
            </a:r>
            <a:r>
              <a:rPr dirty="0" spc="5"/>
              <a:t> </a:t>
            </a:r>
            <a:r>
              <a:rPr dirty="0"/>
              <a:t>accuracy</a:t>
            </a:r>
            <a:r>
              <a:rPr dirty="0" spc="-5"/>
              <a:t> </a:t>
            </a:r>
            <a:r>
              <a:rPr dirty="0"/>
              <a:t>of</a:t>
            </a:r>
            <a:r>
              <a:rPr dirty="0" spc="15"/>
              <a:t> </a:t>
            </a:r>
            <a:r>
              <a:rPr dirty="0"/>
              <a:t>the</a:t>
            </a:r>
            <a:r>
              <a:rPr dirty="0" spc="5"/>
              <a:t> </a:t>
            </a:r>
            <a:r>
              <a:rPr dirty="0" spc="-10"/>
              <a:t>information contained</a:t>
            </a:r>
            <a:r>
              <a:rPr dirty="0" spc="-20"/>
              <a:t> </a:t>
            </a:r>
            <a:r>
              <a:rPr dirty="0"/>
              <a:t>herein, and</a:t>
            </a:r>
            <a:r>
              <a:rPr dirty="0" spc="5"/>
              <a:t> </a:t>
            </a:r>
            <a:r>
              <a:rPr dirty="0"/>
              <a:t>the</a:t>
            </a:r>
            <a:r>
              <a:rPr dirty="0" spc="5"/>
              <a:t> </a:t>
            </a:r>
            <a:r>
              <a:rPr dirty="0"/>
              <a:t>same</a:t>
            </a:r>
            <a:r>
              <a:rPr dirty="0" spc="5"/>
              <a:t> </a:t>
            </a:r>
            <a:r>
              <a:rPr dirty="0" spc="-25"/>
              <a:t>is</a:t>
            </a:r>
            <a:r>
              <a:rPr dirty="0" spc="500"/>
              <a:t> </a:t>
            </a:r>
            <a:r>
              <a:rPr dirty="0"/>
              <a:t>submitted</a:t>
            </a:r>
            <a:r>
              <a:rPr dirty="0" spc="-25"/>
              <a:t> </a:t>
            </a:r>
            <a:r>
              <a:rPr dirty="0"/>
              <a:t>subject</a:t>
            </a:r>
            <a:r>
              <a:rPr dirty="0" spc="-20"/>
              <a:t> </a:t>
            </a:r>
            <a:r>
              <a:rPr dirty="0"/>
              <a:t>to</a:t>
            </a:r>
            <a:r>
              <a:rPr dirty="0" spc="-5"/>
              <a:t> </a:t>
            </a:r>
            <a:r>
              <a:rPr dirty="0"/>
              <a:t>errors,</a:t>
            </a:r>
            <a:r>
              <a:rPr dirty="0" spc="-30"/>
              <a:t> </a:t>
            </a:r>
            <a:r>
              <a:rPr dirty="0"/>
              <a:t>omissions,</a:t>
            </a:r>
            <a:r>
              <a:rPr dirty="0" spc="-30"/>
              <a:t> </a:t>
            </a:r>
            <a:r>
              <a:rPr dirty="0"/>
              <a:t>change</a:t>
            </a:r>
            <a:r>
              <a:rPr dirty="0" spc="-10"/>
              <a:t> </a:t>
            </a:r>
            <a:r>
              <a:rPr dirty="0"/>
              <a:t>of price,</a:t>
            </a:r>
            <a:r>
              <a:rPr dirty="0" spc="-30"/>
              <a:t> </a:t>
            </a:r>
            <a:r>
              <a:rPr dirty="0"/>
              <a:t>rental</a:t>
            </a:r>
            <a:r>
              <a:rPr dirty="0" spc="-15"/>
              <a:t> </a:t>
            </a:r>
            <a:r>
              <a:rPr dirty="0" spc="-25"/>
              <a:t>or</a:t>
            </a:r>
            <a:r>
              <a:rPr dirty="0" spc="500"/>
              <a:t> </a:t>
            </a:r>
            <a:r>
              <a:rPr dirty="0"/>
              <a:t>other</a:t>
            </a:r>
            <a:r>
              <a:rPr dirty="0" spc="-25"/>
              <a:t> </a:t>
            </a:r>
            <a:r>
              <a:rPr dirty="0"/>
              <a:t>conditions,</a:t>
            </a:r>
            <a:r>
              <a:rPr dirty="0" spc="-30"/>
              <a:t> </a:t>
            </a:r>
            <a:r>
              <a:rPr dirty="0"/>
              <a:t>imposed</a:t>
            </a:r>
            <a:r>
              <a:rPr dirty="0" spc="-20"/>
              <a:t> </a:t>
            </a:r>
            <a:r>
              <a:rPr dirty="0"/>
              <a:t>by the</a:t>
            </a:r>
            <a:r>
              <a:rPr dirty="0" spc="-10"/>
              <a:t> principles.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1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hyperlink" Target="mailto:ZHINES@SPENCERHINES.COM" TargetMode="External"/><Relationship Id="rId25" Type="http://schemas.openxmlformats.org/officeDocument/2006/relationships/hyperlink" Target="mailto:CAMERON@SPENCERHINES.COM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24.jpg"/><Relationship Id="rId6" Type="http://schemas.openxmlformats.org/officeDocument/2006/relationships/hyperlink" Target="mailto:ZHINES@SPENCERHINES.COM" TargetMode="External"/><Relationship Id="rId7" Type="http://schemas.openxmlformats.org/officeDocument/2006/relationships/hyperlink" Target="mailto:CAMERON@SPENCERHINES.COM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hyperlink" Target="mailto:ZHINES@SPENCERHINES.COM" TargetMode="External"/><Relationship Id="rId6" Type="http://schemas.openxmlformats.org/officeDocument/2006/relationships/hyperlink" Target="mailto:CAMERON@SPENCERHINES.COM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jpg"/><Relationship Id="rId10" Type="http://schemas.openxmlformats.org/officeDocument/2006/relationships/image" Target="../media/image34.png"/><Relationship Id="rId11" Type="http://schemas.openxmlformats.org/officeDocument/2006/relationships/image" Target="../media/image3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5" Type="http://schemas.openxmlformats.org/officeDocument/2006/relationships/image" Target="../media/image39.png"/><Relationship Id="rId16" Type="http://schemas.openxmlformats.org/officeDocument/2006/relationships/image" Target="../media/image40.png"/><Relationship Id="rId17" Type="http://schemas.openxmlformats.org/officeDocument/2006/relationships/image" Target="../media/image41.png"/><Relationship Id="rId18" Type="http://schemas.openxmlformats.org/officeDocument/2006/relationships/image" Target="../media/image42.png"/><Relationship Id="rId19" Type="http://schemas.openxmlformats.org/officeDocument/2006/relationships/image" Target="../media/image43.png"/><Relationship Id="rId20" Type="http://schemas.openxmlformats.org/officeDocument/2006/relationships/image" Target="../media/image44.jp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image" Target="../media/image48.png"/><Relationship Id="rId25" Type="http://schemas.openxmlformats.org/officeDocument/2006/relationships/image" Target="../media/image49.jpg"/><Relationship Id="rId26" Type="http://schemas.openxmlformats.org/officeDocument/2006/relationships/image" Target="../media/image50.jpg"/><Relationship Id="rId27" Type="http://schemas.openxmlformats.org/officeDocument/2006/relationships/image" Target="../media/image51.jpg"/><Relationship Id="rId28" Type="http://schemas.openxmlformats.org/officeDocument/2006/relationships/hyperlink" Target="mailto:ZHINES@SPENCERHINES.COM" TargetMode="External"/><Relationship Id="rId29" Type="http://schemas.openxmlformats.org/officeDocument/2006/relationships/hyperlink" Target="mailto:CAMERON@SPENCERHINES.COM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047" y="1295400"/>
            <a:ext cx="7769859" cy="5073650"/>
            <a:chOff x="3047" y="1295400"/>
            <a:chExt cx="7769859" cy="50736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69307" y="3933444"/>
              <a:ext cx="3403090" cy="22387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4548" y="1720595"/>
              <a:ext cx="3387851" cy="231794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7" y="1295400"/>
              <a:ext cx="4381499" cy="507315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3151" y="4191001"/>
              <a:ext cx="4208145" cy="1283335"/>
            </a:xfrm>
            <a:custGeom>
              <a:avLst/>
              <a:gdLst/>
              <a:ahLst/>
              <a:cxnLst/>
              <a:rect l="l" t="t" r="r" b="b"/>
              <a:pathLst>
                <a:path w="4208145" h="1283335">
                  <a:moveTo>
                    <a:pt x="3865511" y="0"/>
                  </a:moveTo>
                  <a:lnTo>
                    <a:pt x="0" y="566648"/>
                  </a:lnTo>
                  <a:lnTo>
                    <a:pt x="28790" y="1029843"/>
                  </a:lnTo>
                  <a:lnTo>
                    <a:pt x="4207764" y="1283208"/>
                  </a:lnTo>
                  <a:lnTo>
                    <a:pt x="4092066" y="668845"/>
                  </a:lnTo>
                  <a:lnTo>
                    <a:pt x="3865511" y="0"/>
                  </a:lnTo>
                  <a:close/>
                </a:path>
              </a:pathLst>
            </a:custGeom>
            <a:solidFill>
              <a:srgbClr val="E84A37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5254752" y="5998464"/>
            <a:ext cx="2517775" cy="3602990"/>
            <a:chOff x="5254752" y="5998464"/>
            <a:chExt cx="2517775" cy="360299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56276" y="6705612"/>
              <a:ext cx="2516124" cy="289560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5254752" y="5998464"/>
              <a:ext cx="2517775" cy="805180"/>
            </a:xfrm>
            <a:custGeom>
              <a:avLst/>
              <a:gdLst/>
              <a:ahLst/>
              <a:cxnLst/>
              <a:rect l="l" t="t" r="r" b="b"/>
              <a:pathLst>
                <a:path w="2517775" h="805179">
                  <a:moveTo>
                    <a:pt x="2517648" y="0"/>
                  </a:moveTo>
                  <a:lnTo>
                    <a:pt x="0" y="0"/>
                  </a:lnTo>
                  <a:lnTo>
                    <a:pt x="0" y="804672"/>
                  </a:lnTo>
                  <a:lnTo>
                    <a:pt x="2517648" y="804672"/>
                  </a:lnTo>
                  <a:lnTo>
                    <a:pt x="2517648" y="0"/>
                  </a:lnTo>
                  <a:close/>
                </a:path>
              </a:pathLst>
            </a:custGeom>
            <a:solidFill>
              <a:srgbClr val="1A286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0" y="0"/>
            <a:ext cx="7772400" cy="1849120"/>
          </a:xfrm>
          <a:custGeom>
            <a:avLst/>
            <a:gdLst/>
            <a:ahLst/>
            <a:cxnLst/>
            <a:rect l="l" t="t" r="r" b="b"/>
            <a:pathLst>
              <a:path w="7772400" h="1849120">
                <a:moveTo>
                  <a:pt x="7772400" y="0"/>
                </a:moveTo>
                <a:lnTo>
                  <a:pt x="0" y="0"/>
                </a:lnTo>
                <a:lnTo>
                  <a:pt x="0" y="1848611"/>
                </a:lnTo>
                <a:lnTo>
                  <a:pt x="7772400" y="1848611"/>
                </a:lnTo>
                <a:lnTo>
                  <a:pt x="7772400" y="0"/>
                </a:lnTo>
                <a:close/>
              </a:path>
            </a:pathLst>
          </a:custGeom>
          <a:solidFill>
            <a:srgbClr val="1A286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128375" y="106599"/>
            <a:ext cx="353695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OFFICE/RETAIL</a:t>
            </a:r>
            <a:r>
              <a:rPr dirty="0" spc="-105"/>
              <a:t> </a:t>
            </a:r>
            <a:r>
              <a:rPr dirty="0" spc="-20"/>
              <a:t>SPACE</a:t>
            </a:r>
          </a:p>
          <a:p>
            <a:pPr algn="r" marR="5080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 spc="-10"/>
              <a:t>LEASE</a:t>
            </a:r>
          </a:p>
        </p:txBody>
      </p:sp>
      <p:sp>
        <p:nvSpPr>
          <p:cNvPr id="12" name="object 12" descr=""/>
          <p:cNvSpPr txBox="1"/>
          <p:nvPr/>
        </p:nvSpPr>
        <p:spPr>
          <a:xfrm>
            <a:off x="5727129" y="677703"/>
            <a:ext cx="1938020" cy="1031240"/>
          </a:xfrm>
          <a:prstGeom prst="rect">
            <a:avLst/>
          </a:prstGeom>
        </p:spPr>
        <p:txBody>
          <a:bodyPr wrap="square" lIns="0" tIns="173355" rIns="0" bIns="0" rtlCol="0" vert="horz">
            <a:spAutoFit/>
          </a:bodyPr>
          <a:lstStyle/>
          <a:p>
            <a:pPr marL="606425">
              <a:lnSpc>
                <a:spcPct val="100000"/>
              </a:lnSpc>
              <a:spcBef>
                <a:spcPts val="1365"/>
              </a:spcBef>
            </a:pPr>
            <a:r>
              <a:rPr dirty="0" sz="2000" b="1">
                <a:solidFill>
                  <a:srgbClr val="FFFFFF"/>
                </a:solidFill>
                <a:latin typeface="Tahoma"/>
                <a:cs typeface="Tahoma"/>
              </a:rPr>
              <a:t>±7,060</a:t>
            </a:r>
            <a:r>
              <a:rPr dirty="0" sz="2000" spc="-25" b="1">
                <a:solidFill>
                  <a:srgbClr val="FFFFFF"/>
                </a:solidFill>
                <a:latin typeface="Tahoma"/>
                <a:cs typeface="Tahoma"/>
              </a:rPr>
              <a:t> SF</a:t>
            </a:r>
            <a:endParaRPr sz="2000">
              <a:latin typeface="Tahoma"/>
              <a:cs typeface="Tahoma"/>
            </a:endParaRPr>
          </a:p>
          <a:p>
            <a:pPr marL="12700" marR="59690" indent="492125">
              <a:lnSpc>
                <a:spcPct val="100000"/>
              </a:lnSpc>
              <a:spcBef>
                <a:spcPts val="890"/>
              </a:spcBef>
            </a:pP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17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E.</a:t>
            </a: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STONE</a:t>
            </a: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AVE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GREENVILLE,</a:t>
            </a:r>
            <a:r>
              <a:rPr dirty="0" sz="1400" spc="-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SC</a:t>
            </a:r>
            <a:r>
              <a:rPr dirty="0" sz="1400" spc="-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29609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41019" y="76200"/>
            <a:ext cx="2590799" cy="1196326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101277" y="6540889"/>
            <a:ext cx="44767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6055" indent="-17335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6055" algn="l"/>
              </a:tabLst>
            </a:pPr>
            <a:r>
              <a:rPr dirty="0" sz="1200">
                <a:latin typeface="Tahoma"/>
                <a:cs typeface="Tahoma"/>
              </a:rPr>
              <a:t>Brand</a:t>
            </a:r>
            <a:r>
              <a:rPr dirty="0" sz="1200" spc="-2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new</a:t>
            </a:r>
            <a:r>
              <a:rPr dirty="0" sz="1200" spc="-3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development</a:t>
            </a:r>
            <a:r>
              <a:rPr dirty="0" sz="1200" spc="-2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on</a:t>
            </a:r>
            <a:r>
              <a:rPr dirty="0" sz="1200" spc="-2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E.</a:t>
            </a:r>
            <a:r>
              <a:rPr dirty="0" sz="1200" spc="-3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Stone</a:t>
            </a:r>
            <a:r>
              <a:rPr dirty="0" sz="1200" spc="-3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Ave.</a:t>
            </a:r>
            <a:r>
              <a:rPr dirty="0" sz="1200" spc="-3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Downtown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Greenville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0477" y="6723768"/>
            <a:ext cx="5102860" cy="2724785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236854" indent="-17335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36854" algn="l"/>
              </a:tabLst>
            </a:pPr>
            <a:r>
              <a:rPr dirty="0" sz="1200">
                <a:latin typeface="Tahoma"/>
                <a:cs typeface="Tahoma"/>
              </a:rPr>
              <a:t>Features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expansive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views</a:t>
            </a:r>
            <a:r>
              <a:rPr dirty="0" sz="1200" spc="-4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of</a:t>
            </a:r>
            <a:r>
              <a:rPr dirty="0" sz="1200" spc="-4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Downtown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and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the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North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Main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community</a:t>
            </a:r>
            <a:endParaRPr sz="1200">
              <a:latin typeface="Tahoma"/>
              <a:cs typeface="Tahoma"/>
            </a:endParaRPr>
          </a:p>
          <a:p>
            <a:pPr marL="235585" marR="184785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35585" algn="l"/>
              </a:tabLst>
            </a:pPr>
            <a:r>
              <a:rPr dirty="0" sz="1200" spc="-30">
                <a:latin typeface="Tahoma"/>
                <a:cs typeface="Tahoma"/>
              </a:rPr>
              <a:t>Multi-</a:t>
            </a:r>
            <a:r>
              <a:rPr dirty="0" sz="1200" spc="-10">
                <a:latin typeface="Tahoma"/>
                <a:cs typeface="Tahoma"/>
              </a:rPr>
              <a:t>Tenant</a:t>
            </a:r>
            <a:r>
              <a:rPr dirty="0" sz="1200" spc="-4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layout</a:t>
            </a:r>
            <a:r>
              <a:rPr dirty="0" sz="1200" spc="-6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features</a:t>
            </a:r>
            <a:r>
              <a:rPr dirty="0" sz="1200" spc="-5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Restaurant,</a:t>
            </a:r>
            <a:r>
              <a:rPr dirty="0" sz="1200" spc="-2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Outdoor</a:t>
            </a:r>
            <a:r>
              <a:rPr dirty="0" sz="1200" spc="-5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Green</a:t>
            </a:r>
            <a:r>
              <a:rPr dirty="0" sz="1200" spc="-5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Space,</a:t>
            </a:r>
            <a:r>
              <a:rPr dirty="0" sz="1200" spc="-7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Office </a:t>
            </a:r>
            <a:r>
              <a:rPr dirty="0" sz="1200">
                <a:latin typeface="Tahoma"/>
                <a:cs typeface="Tahoma"/>
              </a:rPr>
              <a:t>Space,</a:t>
            </a:r>
            <a:r>
              <a:rPr dirty="0" sz="1200" spc="-35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etc.</a:t>
            </a:r>
            <a:endParaRPr sz="1200">
              <a:latin typeface="Tahoma"/>
              <a:cs typeface="Tahoma"/>
            </a:endParaRPr>
          </a:p>
          <a:p>
            <a:pPr marL="236854" indent="-17335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36854" algn="l"/>
              </a:tabLst>
            </a:pPr>
            <a:r>
              <a:rPr dirty="0" sz="1200">
                <a:latin typeface="Tahoma"/>
                <a:cs typeface="Tahoma"/>
              </a:rPr>
              <a:t>Elevator</a:t>
            </a:r>
            <a:r>
              <a:rPr dirty="0" sz="1200" spc="-2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access</a:t>
            </a:r>
            <a:r>
              <a:rPr dirty="0" sz="1200" spc="-4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to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all</a:t>
            </a:r>
            <a:r>
              <a:rPr dirty="0" sz="1200" spc="-3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floors</a:t>
            </a:r>
            <a:r>
              <a:rPr dirty="0" sz="1200" spc="-2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and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on-</a:t>
            </a:r>
            <a:r>
              <a:rPr dirty="0" sz="1200">
                <a:latin typeface="Tahoma"/>
                <a:cs typeface="Tahoma"/>
              </a:rPr>
              <a:t>site</a:t>
            </a:r>
            <a:r>
              <a:rPr dirty="0" sz="1200" spc="-10">
                <a:latin typeface="Tahoma"/>
                <a:cs typeface="Tahoma"/>
              </a:rPr>
              <a:t> parking</a:t>
            </a:r>
            <a:endParaRPr sz="1200">
              <a:latin typeface="Tahoma"/>
              <a:cs typeface="Tahoma"/>
            </a:endParaRPr>
          </a:p>
          <a:p>
            <a:pPr marL="236854" indent="-17335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36854" algn="l"/>
              </a:tabLst>
            </a:pPr>
            <a:r>
              <a:rPr dirty="0" sz="1200">
                <a:latin typeface="Tahoma"/>
                <a:cs typeface="Tahoma"/>
              </a:rPr>
              <a:t>Ideal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location</a:t>
            </a:r>
            <a:r>
              <a:rPr dirty="0" sz="1200" spc="-2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in</a:t>
            </a:r>
            <a:r>
              <a:rPr dirty="0" sz="1200" spc="-4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Downtown</a:t>
            </a:r>
            <a:r>
              <a:rPr dirty="0" sz="1200" spc="-1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which</a:t>
            </a:r>
            <a:r>
              <a:rPr dirty="0" sz="1200" spc="-4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services</a:t>
            </a:r>
            <a:r>
              <a:rPr dirty="0" sz="1200" spc="-3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the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North</a:t>
            </a:r>
            <a:r>
              <a:rPr dirty="0" sz="1200" spc="-2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Main</a:t>
            </a:r>
            <a:r>
              <a:rPr dirty="0" sz="1200" spc="-2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Community</a:t>
            </a:r>
            <a:endParaRPr sz="1200">
              <a:latin typeface="Tahoma"/>
              <a:cs typeface="Tahoma"/>
            </a:endParaRPr>
          </a:p>
          <a:p>
            <a:pPr marL="236854" indent="-17335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36854" algn="l"/>
              </a:tabLst>
            </a:pPr>
            <a:r>
              <a:rPr dirty="0" sz="1200">
                <a:latin typeface="Tahoma"/>
                <a:cs typeface="Tahoma"/>
              </a:rPr>
              <a:t>Unique</a:t>
            </a:r>
            <a:r>
              <a:rPr dirty="0" sz="1200" spc="-4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opportunity</a:t>
            </a:r>
            <a:r>
              <a:rPr dirty="0" sz="1200" spc="-1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to</a:t>
            </a:r>
            <a:r>
              <a:rPr dirty="0" sz="1200" spc="-2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tailor</a:t>
            </a:r>
            <a:r>
              <a:rPr dirty="0" sz="1200" spc="-2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your</a:t>
            </a:r>
            <a:r>
              <a:rPr dirty="0" sz="1200" spc="-1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space</a:t>
            </a:r>
            <a:r>
              <a:rPr dirty="0" sz="1200" spc="-25">
                <a:latin typeface="Tahoma"/>
                <a:cs typeface="Tahoma"/>
              </a:rPr>
              <a:t> </a:t>
            </a:r>
            <a:r>
              <a:rPr dirty="0" sz="1100" spc="-25" i="1">
                <a:latin typeface="Tahoma"/>
                <a:cs typeface="Tahoma"/>
              </a:rPr>
              <a:t>(within</a:t>
            </a:r>
            <a:r>
              <a:rPr dirty="0" sz="1100" spc="-60" i="1">
                <a:latin typeface="Tahoma"/>
                <a:cs typeface="Tahoma"/>
              </a:rPr>
              <a:t> </a:t>
            </a:r>
            <a:r>
              <a:rPr dirty="0" sz="1100" i="1">
                <a:latin typeface="Tahoma"/>
                <a:cs typeface="Tahoma"/>
              </a:rPr>
              <a:t>a</a:t>
            </a:r>
            <a:r>
              <a:rPr dirty="0" sz="1100" spc="-50" i="1">
                <a:latin typeface="Tahoma"/>
                <a:cs typeface="Tahoma"/>
              </a:rPr>
              <a:t> </a:t>
            </a:r>
            <a:r>
              <a:rPr dirty="0" sz="1100" spc="-25" i="1">
                <a:latin typeface="Tahoma"/>
                <a:cs typeface="Tahoma"/>
              </a:rPr>
              <a:t>specific</a:t>
            </a:r>
            <a:r>
              <a:rPr dirty="0" sz="1100" spc="-65" i="1">
                <a:latin typeface="Tahoma"/>
                <a:cs typeface="Tahoma"/>
              </a:rPr>
              <a:t> </a:t>
            </a:r>
            <a:r>
              <a:rPr dirty="0" sz="1100" spc="-10" i="1">
                <a:latin typeface="Tahoma"/>
                <a:cs typeface="Tahoma"/>
              </a:rPr>
              <a:t>set</a:t>
            </a:r>
            <a:r>
              <a:rPr dirty="0" sz="1100" spc="-50" i="1">
                <a:latin typeface="Tahoma"/>
                <a:cs typeface="Tahoma"/>
              </a:rPr>
              <a:t> </a:t>
            </a:r>
            <a:r>
              <a:rPr dirty="0" sz="1100" i="1">
                <a:latin typeface="Tahoma"/>
                <a:cs typeface="Tahoma"/>
              </a:rPr>
              <a:t>of</a:t>
            </a:r>
            <a:r>
              <a:rPr dirty="0" sz="1100" spc="-45" i="1">
                <a:latin typeface="Tahoma"/>
                <a:cs typeface="Tahoma"/>
              </a:rPr>
              <a:t> </a:t>
            </a:r>
            <a:r>
              <a:rPr dirty="0" sz="1100" spc="-10" i="1">
                <a:latin typeface="Tahoma"/>
                <a:cs typeface="Tahoma"/>
              </a:rPr>
              <a:t>guidelines)</a:t>
            </a:r>
            <a:endParaRPr sz="1100">
              <a:latin typeface="Tahoma"/>
              <a:cs typeface="Tahoma"/>
            </a:endParaRPr>
          </a:p>
          <a:p>
            <a:pPr marL="235585">
              <a:lnSpc>
                <a:spcPct val="100000"/>
              </a:lnSpc>
            </a:pPr>
            <a:r>
              <a:rPr dirty="0" sz="1200">
                <a:latin typeface="Tahoma"/>
                <a:cs typeface="Tahoma"/>
              </a:rPr>
              <a:t>before</a:t>
            </a:r>
            <a:r>
              <a:rPr dirty="0" sz="1200" spc="-5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construction</a:t>
            </a:r>
            <a:r>
              <a:rPr dirty="0" sz="1200" spc="-3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is</a:t>
            </a:r>
            <a:r>
              <a:rPr dirty="0" sz="1200" spc="-5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completed</a:t>
            </a:r>
            <a:endParaRPr sz="1200">
              <a:latin typeface="Tahoma"/>
              <a:cs typeface="Tahoma"/>
            </a:endParaRPr>
          </a:p>
          <a:p>
            <a:pPr marL="236854" indent="-17335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236854" algn="l"/>
              </a:tabLst>
            </a:pPr>
            <a:r>
              <a:rPr dirty="0" sz="1200">
                <a:latin typeface="Tahoma"/>
                <a:cs typeface="Tahoma"/>
              </a:rPr>
              <a:t>Est.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Delivery:</a:t>
            </a:r>
            <a:r>
              <a:rPr dirty="0" sz="1200" spc="-3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Q1</a:t>
            </a:r>
            <a:r>
              <a:rPr dirty="0" sz="1200" spc="-45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2024</a:t>
            </a:r>
            <a:endParaRPr sz="1200">
              <a:latin typeface="Tahoma"/>
              <a:cs typeface="Tahoma"/>
            </a:endParaRPr>
          </a:p>
          <a:p>
            <a:pPr marL="236854" indent="-173355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236854" algn="l"/>
              </a:tabLst>
            </a:pPr>
            <a:r>
              <a:rPr dirty="0" sz="1200" b="1">
                <a:latin typeface="Tahoma"/>
                <a:cs typeface="Tahoma"/>
              </a:rPr>
              <a:t>1</a:t>
            </a:r>
            <a:r>
              <a:rPr dirty="0" baseline="24305" sz="1200" b="1">
                <a:latin typeface="Tahoma"/>
                <a:cs typeface="Tahoma"/>
              </a:rPr>
              <a:t>st</a:t>
            </a:r>
            <a:r>
              <a:rPr dirty="0" baseline="24305" sz="1200" spc="-30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Floor: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50" i="1">
                <a:solidFill>
                  <a:srgbClr val="FF0000"/>
                </a:solidFill>
                <a:latin typeface="Tahoma"/>
                <a:cs typeface="Tahoma"/>
              </a:rPr>
              <a:t>Leased</a:t>
            </a:r>
            <a:r>
              <a:rPr dirty="0" sz="1250" spc="265" i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±3,099</a:t>
            </a:r>
            <a:r>
              <a:rPr dirty="0" sz="1100" spc="-3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SF</a:t>
            </a:r>
            <a:r>
              <a:rPr dirty="0" sz="1100" spc="-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|</a:t>
            </a:r>
            <a:r>
              <a:rPr dirty="0" sz="1100" spc="-3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Restaurant</a:t>
            </a:r>
            <a:r>
              <a:rPr dirty="0" sz="1100" spc="-4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Space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Tenant:</a:t>
            </a:r>
            <a:endParaRPr sz="1100">
              <a:latin typeface="Tahoma"/>
              <a:cs typeface="Tahoma"/>
            </a:endParaRPr>
          </a:p>
          <a:p>
            <a:pPr marL="236854" indent="-173355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236854" algn="l"/>
              </a:tabLst>
            </a:pPr>
            <a:r>
              <a:rPr dirty="0" sz="1200" b="1">
                <a:latin typeface="Tahoma"/>
                <a:cs typeface="Tahoma"/>
              </a:rPr>
              <a:t>2</a:t>
            </a:r>
            <a:r>
              <a:rPr dirty="0" baseline="24305" sz="1200" b="1">
                <a:latin typeface="Tahoma"/>
                <a:cs typeface="Tahoma"/>
              </a:rPr>
              <a:t>nd</a:t>
            </a:r>
            <a:r>
              <a:rPr dirty="0" baseline="24305" sz="1200" spc="97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Floor:</a:t>
            </a:r>
            <a:r>
              <a:rPr dirty="0" sz="1200" spc="-35" b="1">
                <a:latin typeface="Tahoma"/>
                <a:cs typeface="Tahoma"/>
              </a:rPr>
              <a:t> </a:t>
            </a:r>
            <a:r>
              <a:rPr dirty="0" sz="1250" spc="-10" i="1">
                <a:solidFill>
                  <a:srgbClr val="009139"/>
                </a:solidFill>
                <a:latin typeface="Tahoma"/>
                <a:cs typeface="Tahoma"/>
              </a:rPr>
              <a:t>Available</a:t>
            </a:r>
            <a:r>
              <a:rPr dirty="0" sz="1250" spc="295" i="1">
                <a:solidFill>
                  <a:srgbClr val="009139"/>
                </a:solidFill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±3,523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SF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|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Class</a:t>
            </a:r>
            <a:r>
              <a:rPr dirty="0" sz="1100" spc="-4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A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Office</a:t>
            </a:r>
            <a:r>
              <a:rPr dirty="0" sz="1100" spc="-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Space,</a:t>
            </a:r>
            <a:r>
              <a:rPr dirty="0" sz="1100" spc="-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Retail,</a:t>
            </a:r>
            <a:r>
              <a:rPr dirty="0" sz="1100" spc="-4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Medical,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Etc.</a:t>
            </a:r>
            <a:endParaRPr sz="1100">
              <a:latin typeface="Tahoma"/>
              <a:cs typeface="Tahoma"/>
            </a:endParaRPr>
          </a:p>
          <a:p>
            <a:pPr marL="236854" indent="-173355">
              <a:lnSpc>
                <a:spcPct val="100000"/>
              </a:lnSpc>
              <a:spcBef>
                <a:spcPts val="540"/>
              </a:spcBef>
              <a:buFont typeface="Arial"/>
              <a:buChar char="•"/>
              <a:tabLst>
                <a:tab pos="236854" algn="l"/>
              </a:tabLst>
            </a:pPr>
            <a:r>
              <a:rPr dirty="0" sz="1200" b="1">
                <a:latin typeface="Tahoma"/>
                <a:cs typeface="Tahoma"/>
              </a:rPr>
              <a:t>3</a:t>
            </a:r>
            <a:r>
              <a:rPr dirty="0" baseline="24305" sz="1200" b="1">
                <a:latin typeface="Tahoma"/>
                <a:cs typeface="Tahoma"/>
              </a:rPr>
              <a:t>rd</a:t>
            </a:r>
            <a:r>
              <a:rPr dirty="0" baseline="24305" sz="1200" spc="112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Floor: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50" spc="-10" i="1">
                <a:solidFill>
                  <a:srgbClr val="009139"/>
                </a:solidFill>
                <a:latin typeface="Tahoma"/>
                <a:cs typeface="Tahoma"/>
              </a:rPr>
              <a:t>Available</a:t>
            </a:r>
            <a:r>
              <a:rPr dirty="0" sz="1250" spc="290" i="1">
                <a:solidFill>
                  <a:srgbClr val="009139"/>
                </a:solidFill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±3,537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SF</a:t>
            </a:r>
            <a:r>
              <a:rPr dirty="0" sz="1100" spc="-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|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Class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A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Office</a:t>
            </a:r>
            <a:r>
              <a:rPr dirty="0" sz="1100" spc="-4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Space,</a:t>
            </a:r>
            <a:r>
              <a:rPr dirty="0" sz="1100" spc="-1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Retail,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Medical,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Etc.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52057" y="1277769"/>
            <a:ext cx="3604260" cy="45529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000">
                <a:solidFill>
                  <a:srgbClr val="7E7E7E"/>
                </a:solidFill>
                <a:latin typeface="Tahoma"/>
                <a:cs typeface="Tahoma"/>
              </a:rPr>
              <a:t>COMMERCIAL</a:t>
            </a:r>
            <a:r>
              <a:rPr dirty="0" sz="1000" spc="-3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7E7E7E"/>
                </a:solidFill>
                <a:latin typeface="Tahoma"/>
                <a:cs typeface="Tahoma"/>
              </a:rPr>
              <a:t>REAL</a:t>
            </a:r>
            <a:r>
              <a:rPr dirty="0" sz="1000" spc="-4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7E7E7E"/>
                </a:solidFill>
                <a:latin typeface="Tahoma"/>
                <a:cs typeface="Tahoma"/>
              </a:rPr>
              <a:t>ESTATE</a:t>
            </a:r>
            <a:r>
              <a:rPr dirty="0" sz="1000" spc="-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7E7E7E"/>
                </a:solidFill>
                <a:latin typeface="Tahoma"/>
                <a:cs typeface="Tahoma"/>
              </a:rPr>
              <a:t>SALES,</a:t>
            </a:r>
            <a:r>
              <a:rPr dirty="0" sz="1000" spc="-2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7E7E7E"/>
                </a:solidFill>
                <a:latin typeface="Tahoma"/>
                <a:cs typeface="Tahoma"/>
              </a:rPr>
              <a:t>LEASING,</a:t>
            </a:r>
            <a:r>
              <a:rPr dirty="0" sz="1000" spc="-2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7E7E7E"/>
                </a:solidFill>
                <a:latin typeface="Tahoma"/>
                <a:cs typeface="Tahoma"/>
              </a:rPr>
              <a:t>&amp;</a:t>
            </a:r>
            <a:r>
              <a:rPr dirty="0" sz="1000" spc="-4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7E7E7E"/>
                </a:solidFill>
                <a:latin typeface="Tahoma"/>
                <a:cs typeface="Tahoma"/>
              </a:rPr>
              <a:t>INVESTMENTS</a:t>
            </a:r>
            <a:endParaRPr sz="1000">
              <a:latin typeface="Tahoma"/>
              <a:cs typeface="Tahoma"/>
            </a:endParaRPr>
          </a:p>
          <a:p>
            <a:pPr marL="98425">
              <a:lnSpc>
                <a:spcPct val="100000"/>
              </a:lnSpc>
              <a:spcBef>
                <a:spcPts val="405"/>
              </a:spcBef>
            </a:pPr>
            <a:r>
              <a:rPr dirty="0" sz="1200">
                <a:solidFill>
                  <a:srgbClr val="009139"/>
                </a:solidFill>
                <a:latin typeface="Tahoma"/>
                <a:cs typeface="Tahoma"/>
              </a:rPr>
              <a:t>500</a:t>
            </a:r>
            <a:r>
              <a:rPr dirty="0" sz="1200" spc="-40">
                <a:solidFill>
                  <a:srgbClr val="00913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9139"/>
                </a:solidFill>
                <a:latin typeface="Tahoma"/>
                <a:cs typeface="Tahoma"/>
              </a:rPr>
              <a:t>E.</a:t>
            </a:r>
            <a:r>
              <a:rPr dirty="0" sz="1200" spc="-25">
                <a:solidFill>
                  <a:srgbClr val="00913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9139"/>
                </a:solidFill>
                <a:latin typeface="Tahoma"/>
                <a:cs typeface="Tahoma"/>
              </a:rPr>
              <a:t>North St.</a:t>
            </a:r>
            <a:r>
              <a:rPr dirty="0" sz="1200" spc="-25">
                <a:solidFill>
                  <a:srgbClr val="00913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9139"/>
                </a:solidFill>
                <a:latin typeface="Tahoma"/>
                <a:cs typeface="Tahoma"/>
              </a:rPr>
              <a:t>|</a:t>
            </a:r>
            <a:r>
              <a:rPr dirty="0" sz="1200" spc="-25">
                <a:solidFill>
                  <a:srgbClr val="00913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9139"/>
                </a:solidFill>
                <a:latin typeface="Tahoma"/>
                <a:cs typeface="Tahoma"/>
              </a:rPr>
              <a:t>Suite</a:t>
            </a:r>
            <a:r>
              <a:rPr dirty="0" sz="1200" spc="-5">
                <a:solidFill>
                  <a:srgbClr val="00913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9139"/>
                </a:solidFill>
                <a:latin typeface="Tahoma"/>
                <a:cs typeface="Tahoma"/>
              </a:rPr>
              <a:t>F</a:t>
            </a:r>
            <a:r>
              <a:rPr dirty="0" sz="1200" spc="-20">
                <a:solidFill>
                  <a:srgbClr val="00913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9139"/>
                </a:solidFill>
                <a:latin typeface="Tahoma"/>
                <a:cs typeface="Tahoma"/>
              </a:rPr>
              <a:t>|</a:t>
            </a:r>
            <a:r>
              <a:rPr dirty="0" sz="1200" spc="-10">
                <a:solidFill>
                  <a:srgbClr val="00913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9139"/>
                </a:solidFill>
                <a:latin typeface="Tahoma"/>
                <a:cs typeface="Tahoma"/>
              </a:rPr>
              <a:t>Greenville,</a:t>
            </a:r>
            <a:r>
              <a:rPr dirty="0" sz="1200" spc="-10">
                <a:solidFill>
                  <a:srgbClr val="00913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9139"/>
                </a:solidFill>
                <a:latin typeface="Tahoma"/>
                <a:cs typeface="Tahoma"/>
              </a:rPr>
              <a:t>SC</a:t>
            </a:r>
            <a:r>
              <a:rPr dirty="0" sz="1200" spc="-20">
                <a:solidFill>
                  <a:srgbClr val="009139"/>
                </a:solidFill>
                <a:latin typeface="Tahoma"/>
                <a:cs typeface="Tahoma"/>
              </a:rPr>
              <a:t> 29601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5432297" y="6413753"/>
            <a:ext cx="2226945" cy="0"/>
          </a:xfrm>
          <a:custGeom>
            <a:avLst/>
            <a:gdLst/>
            <a:ahLst/>
            <a:cxnLst/>
            <a:rect l="l" t="t" r="r" b="b"/>
            <a:pathLst>
              <a:path w="2226945" h="0">
                <a:moveTo>
                  <a:pt x="0" y="0"/>
                </a:moveTo>
                <a:lnTo>
                  <a:pt x="2226564" y="0"/>
                </a:lnTo>
              </a:path>
            </a:pathLst>
          </a:custGeom>
          <a:ln w="19050">
            <a:solidFill>
              <a:srgbClr val="009139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67728" y="9656064"/>
            <a:ext cx="726947" cy="347471"/>
          </a:xfrm>
          <a:prstGeom prst="rect">
            <a:avLst/>
          </a:prstGeom>
        </p:spPr>
      </p:pic>
      <p:sp>
        <p:nvSpPr>
          <p:cNvPr id="19" name="object 19" descr=""/>
          <p:cNvSpPr/>
          <p:nvPr/>
        </p:nvSpPr>
        <p:spPr>
          <a:xfrm>
            <a:off x="0" y="9592436"/>
            <a:ext cx="7772400" cy="19050"/>
          </a:xfrm>
          <a:custGeom>
            <a:avLst/>
            <a:gdLst/>
            <a:ahLst/>
            <a:cxnLst/>
            <a:rect l="l" t="t" r="r" b="b"/>
            <a:pathLst>
              <a:path w="7772400" h="19050">
                <a:moveTo>
                  <a:pt x="0" y="0"/>
                </a:moveTo>
                <a:lnTo>
                  <a:pt x="0" y="19050"/>
                </a:lnTo>
                <a:lnTo>
                  <a:pt x="7772400" y="19050"/>
                </a:lnTo>
                <a:lnTo>
                  <a:pt x="777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5291328" y="5998464"/>
            <a:ext cx="2481580" cy="805180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algn="ctr" marL="31115">
              <a:lnSpc>
                <a:spcPct val="100000"/>
              </a:lnSpc>
              <a:spcBef>
                <a:spcPts val="605"/>
              </a:spcBef>
            </a:pPr>
            <a:r>
              <a:rPr dirty="0" sz="1800">
                <a:solidFill>
                  <a:srgbClr val="FFFFFF"/>
                </a:solidFill>
                <a:latin typeface="Tahoma"/>
                <a:cs typeface="Tahoma"/>
              </a:rPr>
              <a:t>LEASE</a:t>
            </a:r>
            <a:r>
              <a:rPr dirty="0" sz="1800" spc="-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Tahoma"/>
                <a:cs typeface="Tahoma"/>
              </a:rPr>
              <a:t>RATE:</a:t>
            </a:r>
            <a:endParaRPr sz="1800">
              <a:latin typeface="Tahoma"/>
              <a:cs typeface="Tahoma"/>
            </a:endParaRPr>
          </a:p>
          <a:p>
            <a:pPr algn="ctr" marL="5715">
              <a:lnSpc>
                <a:spcPct val="100000"/>
              </a:lnSpc>
              <a:spcBef>
                <a:spcPts val="850"/>
              </a:spcBef>
            </a:pPr>
            <a:r>
              <a:rPr dirty="0" sz="1600" b="1">
                <a:solidFill>
                  <a:srgbClr val="FFFFFF"/>
                </a:solidFill>
                <a:latin typeface="Tahoma"/>
                <a:cs typeface="Tahoma"/>
              </a:rPr>
              <a:t>CONTACT</a:t>
            </a:r>
            <a:r>
              <a:rPr dirty="0" sz="1600" spc="-4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600" spc="-20" b="1">
                <a:solidFill>
                  <a:srgbClr val="FFFFFF"/>
                </a:solidFill>
                <a:latin typeface="Tahoma"/>
                <a:cs typeface="Tahoma"/>
              </a:rPr>
              <a:t>AGENT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0" y="6401587"/>
            <a:ext cx="5253990" cy="7620"/>
          </a:xfrm>
          <a:custGeom>
            <a:avLst/>
            <a:gdLst/>
            <a:ahLst/>
            <a:cxnLst/>
            <a:rect l="l" t="t" r="r" b="b"/>
            <a:pathLst>
              <a:path w="5253990" h="7620">
                <a:moveTo>
                  <a:pt x="0" y="0"/>
                </a:moveTo>
                <a:lnTo>
                  <a:pt x="5253990" y="7594"/>
                </a:lnTo>
              </a:path>
            </a:pathLst>
          </a:custGeom>
          <a:ln w="28575">
            <a:solidFill>
              <a:srgbClr val="0091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0" y="5996940"/>
            <a:ext cx="5291455" cy="403860"/>
          </a:xfrm>
          <a:prstGeom prst="rect">
            <a:avLst/>
          </a:prstGeom>
          <a:solidFill>
            <a:srgbClr val="1A286D"/>
          </a:solidFill>
        </p:spPr>
        <p:txBody>
          <a:bodyPr wrap="square" lIns="0" tIns="66675" rIns="0" bIns="0" rtlCol="0" vert="horz">
            <a:spAutoFit/>
          </a:bodyPr>
          <a:lstStyle/>
          <a:p>
            <a:pPr marL="499745">
              <a:lnSpc>
                <a:spcPct val="100000"/>
              </a:lnSpc>
              <a:spcBef>
                <a:spcPts val="525"/>
              </a:spcBef>
            </a:pP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NEW</a:t>
            </a:r>
            <a:r>
              <a:rPr dirty="0" sz="150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500" spc="-60">
                <a:solidFill>
                  <a:srgbClr val="FFFFFF"/>
                </a:solidFill>
                <a:latin typeface="Tahoma"/>
                <a:cs typeface="Tahoma"/>
              </a:rPr>
              <a:t>MULTI-</a:t>
            </a: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TENANT</a:t>
            </a:r>
            <a:r>
              <a:rPr dirty="0" sz="1500" spc="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BUILDING</a:t>
            </a:r>
            <a:r>
              <a:rPr dirty="0" sz="15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dirty="0" sz="1500" spc="-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E.</a:t>
            </a:r>
            <a:r>
              <a:rPr dirty="0" sz="1500" spc="-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500">
                <a:solidFill>
                  <a:srgbClr val="FFFFFF"/>
                </a:solidFill>
                <a:latin typeface="Tahoma"/>
                <a:cs typeface="Tahoma"/>
              </a:rPr>
              <a:t>STONE</a:t>
            </a:r>
            <a:r>
              <a:rPr dirty="0" sz="1500" spc="-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Tahoma"/>
                <a:cs typeface="Tahoma"/>
              </a:rPr>
              <a:t>AVE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761" y="1839848"/>
            <a:ext cx="7772400" cy="19050"/>
          </a:xfrm>
          <a:custGeom>
            <a:avLst/>
            <a:gdLst/>
            <a:ahLst/>
            <a:cxnLst/>
            <a:rect l="l" t="t" r="r" b="b"/>
            <a:pathLst>
              <a:path w="7772400" h="19050">
                <a:moveTo>
                  <a:pt x="0" y="19050"/>
                </a:moveTo>
                <a:lnTo>
                  <a:pt x="7772400" y="19050"/>
                </a:lnTo>
                <a:lnTo>
                  <a:pt x="777240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00913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4" name="object 24" descr=""/>
          <p:cNvGrpSpPr/>
          <p:nvPr/>
        </p:nvGrpSpPr>
        <p:grpSpPr>
          <a:xfrm>
            <a:off x="115823" y="1985772"/>
            <a:ext cx="1590040" cy="939165"/>
            <a:chOff x="115823" y="1985772"/>
            <a:chExt cx="1590040" cy="939165"/>
          </a:xfrm>
        </p:grpSpPr>
        <p:pic>
          <p:nvPicPr>
            <p:cNvPr id="25" name="object 2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823" y="1985772"/>
              <a:ext cx="1589531" cy="938783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7827" y="2129028"/>
              <a:ext cx="313943" cy="353567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5844" y="2150364"/>
              <a:ext cx="239267" cy="246887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6428" y="2129028"/>
              <a:ext cx="635507" cy="353567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7827" y="2311907"/>
              <a:ext cx="313943" cy="353567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3463" y="2357628"/>
              <a:ext cx="234695" cy="219455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5571" y="2311908"/>
              <a:ext cx="635507" cy="35356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4672" y="2311908"/>
              <a:ext cx="806195" cy="353567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7827" y="2494788"/>
              <a:ext cx="313943" cy="353567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75844" y="2516123"/>
              <a:ext cx="248411" cy="246887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4048" y="2494788"/>
              <a:ext cx="635507" cy="353567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3147" y="2494788"/>
              <a:ext cx="806195" cy="353567"/>
            </a:xfrm>
            <a:prstGeom prst="rect">
              <a:avLst/>
            </a:prstGeom>
          </p:spPr>
        </p:pic>
      </p:grpSp>
      <p:sp>
        <p:nvSpPr>
          <p:cNvPr id="37" name="object 37" descr=""/>
          <p:cNvSpPr txBox="1"/>
          <p:nvPr/>
        </p:nvSpPr>
        <p:spPr>
          <a:xfrm>
            <a:off x="147828" y="2017776"/>
            <a:ext cx="1470660" cy="820419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wrap="square" lIns="0" tIns="170815" rIns="0" bIns="0" rtlCol="0" vert="horz">
            <a:spAutoFit/>
          </a:bodyPr>
          <a:lstStyle/>
          <a:p>
            <a:pPr marL="99695">
              <a:lnSpc>
                <a:spcPct val="100000"/>
              </a:lnSpc>
              <a:spcBef>
                <a:spcPts val="1345"/>
              </a:spcBef>
            </a:pPr>
            <a:r>
              <a:rPr dirty="0" sz="1200" spc="65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baseline="24305" sz="1200" spc="97" b="1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baseline="24305" sz="1200" spc="28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Calibri"/>
                <a:cs typeface="Calibri"/>
              </a:rPr>
              <a:t>Floor:</a:t>
            </a:r>
            <a:endParaRPr sz="1200">
              <a:latin typeface="Calibri"/>
              <a:cs typeface="Calibri"/>
            </a:endParaRPr>
          </a:p>
          <a:p>
            <a:pPr marL="99695" marR="116205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dirty="0" baseline="23809" sz="1050" b="1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dirty="0" baseline="23809" sz="1050" spc="419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Floor:</a:t>
            </a:r>
            <a:r>
              <a:rPr dirty="0" sz="12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90">
                <a:solidFill>
                  <a:srgbClr val="FFFFFF"/>
                </a:solidFill>
                <a:latin typeface="SimSun-ExtB"/>
                <a:cs typeface="SimSun-ExtB"/>
              </a:rPr>
              <a:t>Available </a:t>
            </a:r>
            <a:r>
              <a:rPr dirty="0" sz="1200" spc="5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baseline="24305" sz="1200" spc="75" b="1">
                <a:solidFill>
                  <a:srgbClr val="FFFFFF"/>
                </a:solidFill>
                <a:latin typeface="Calibri"/>
                <a:cs typeface="Calibri"/>
              </a:rPr>
              <a:t>rd</a:t>
            </a:r>
            <a:r>
              <a:rPr dirty="0" baseline="24305" sz="1200" spc="28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FFFF"/>
                </a:solidFill>
                <a:latin typeface="Calibri"/>
                <a:cs typeface="Calibri"/>
              </a:rPr>
              <a:t>Floor:</a:t>
            </a:r>
            <a:r>
              <a:rPr dirty="0" sz="12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90">
                <a:solidFill>
                  <a:srgbClr val="FFFFFF"/>
                </a:solidFill>
                <a:latin typeface="SimSun-ExtB"/>
                <a:cs typeface="SimSun-ExtB"/>
              </a:rPr>
              <a:t>Available</a:t>
            </a:r>
            <a:endParaRPr sz="1200">
              <a:latin typeface="SimSun-ExtB"/>
              <a:cs typeface="SimSun-ExtB"/>
            </a:endParaRPr>
          </a:p>
        </p:txBody>
      </p:sp>
      <p:pic>
        <p:nvPicPr>
          <p:cNvPr id="38" name="object 3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55547" y="2048255"/>
            <a:ext cx="435864" cy="320040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183938" y="8365182"/>
            <a:ext cx="722846" cy="527972"/>
          </a:xfrm>
          <a:prstGeom prst="rect">
            <a:avLst/>
          </a:prstGeom>
        </p:spPr>
      </p:pic>
      <p:grpSp>
        <p:nvGrpSpPr>
          <p:cNvPr id="40" name="object 40" descr=""/>
          <p:cNvGrpSpPr/>
          <p:nvPr/>
        </p:nvGrpSpPr>
        <p:grpSpPr>
          <a:xfrm>
            <a:off x="952500" y="4724400"/>
            <a:ext cx="2065020" cy="525780"/>
            <a:chOff x="952500" y="4724400"/>
            <a:chExt cx="2065020" cy="525780"/>
          </a:xfrm>
        </p:grpSpPr>
        <p:pic>
          <p:nvPicPr>
            <p:cNvPr id="41" name="object 4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52500" y="4724400"/>
              <a:ext cx="464819" cy="525779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43000" y="4757927"/>
              <a:ext cx="353567" cy="365759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296924" y="4724400"/>
              <a:ext cx="946403" cy="525779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23288" y="4724400"/>
              <a:ext cx="1094231" cy="525779"/>
            </a:xfrm>
            <a:prstGeom prst="rect">
              <a:avLst/>
            </a:prstGeom>
          </p:spPr>
        </p:pic>
      </p:grpSp>
      <p:sp>
        <p:nvSpPr>
          <p:cNvPr id="45" name="object 45" descr=""/>
          <p:cNvSpPr txBox="1"/>
          <p:nvPr/>
        </p:nvSpPr>
        <p:spPr>
          <a:xfrm>
            <a:off x="1063715" y="4799351"/>
            <a:ext cx="182181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10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baseline="25462" sz="1800" spc="150" b="1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dirty="0" baseline="25462" sz="1800" spc="502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Floor:</a:t>
            </a:r>
            <a:r>
              <a:rPr dirty="0" sz="1800" spc="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100">
                <a:solidFill>
                  <a:srgbClr val="FFFFFF"/>
                </a:solidFill>
                <a:latin typeface="SimSun-ExtB"/>
                <a:cs typeface="SimSun-ExtB"/>
              </a:rPr>
              <a:t>LEASED</a:t>
            </a:r>
            <a:endParaRPr sz="1800">
              <a:latin typeface="SimSun-ExtB"/>
              <a:cs typeface="SimSun-ExtB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78739" y="9658940"/>
            <a:ext cx="2002789" cy="3625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Tahoma"/>
                <a:cs typeface="Tahoma"/>
              </a:rPr>
              <a:t>ZACH</a:t>
            </a:r>
            <a:r>
              <a:rPr dirty="0" sz="1100" spc="-1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HINES</a:t>
            </a:r>
            <a:r>
              <a:rPr dirty="0" sz="1100" spc="34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|</a:t>
            </a:r>
            <a:r>
              <a:rPr dirty="0" sz="1100" spc="35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(864)</a:t>
            </a:r>
            <a:r>
              <a:rPr dirty="0" sz="1100" spc="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918-</a:t>
            </a:r>
            <a:r>
              <a:rPr dirty="0" sz="1100" spc="-20">
                <a:latin typeface="Tahoma"/>
                <a:cs typeface="Tahoma"/>
              </a:rPr>
              <a:t>9944 </a:t>
            </a:r>
            <a:r>
              <a:rPr dirty="0" sz="1100" spc="-10">
                <a:latin typeface="Tahoma"/>
                <a:cs typeface="Tahoma"/>
                <a:hlinkClick r:id="rId24"/>
              </a:rPr>
              <a:t>ZHINES@SPENCERHINES.COM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7" name="object 4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algn="ctr" marL="12700" marR="5080" indent="1270">
              <a:lnSpc>
                <a:spcPct val="100000"/>
              </a:lnSpc>
              <a:spcBef>
                <a:spcPts val="130"/>
              </a:spcBef>
            </a:pPr>
            <a:r>
              <a:rPr dirty="0"/>
              <a:t>No</a:t>
            </a:r>
            <a:r>
              <a:rPr dirty="0" spc="15"/>
              <a:t> </a:t>
            </a:r>
            <a:r>
              <a:rPr dirty="0"/>
              <a:t>warranty</a:t>
            </a:r>
            <a:r>
              <a:rPr dirty="0" spc="-5"/>
              <a:t> </a:t>
            </a:r>
            <a:r>
              <a:rPr dirty="0"/>
              <a:t>or </a:t>
            </a:r>
            <a:r>
              <a:rPr dirty="0" spc="-10"/>
              <a:t>representation,</a:t>
            </a:r>
            <a:r>
              <a:rPr dirty="0" spc="-25"/>
              <a:t> </a:t>
            </a:r>
            <a:r>
              <a:rPr dirty="0"/>
              <a:t>expressed</a:t>
            </a:r>
            <a:r>
              <a:rPr dirty="0" spc="-10"/>
              <a:t> </a:t>
            </a:r>
            <a:r>
              <a:rPr dirty="0"/>
              <a:t>or</a:t>
            </a:r>
            <a:r>
              <a:rPr dirty="0" spc="5"/>
              <a:t> </a:t>
            </a:r>
            <a:r>
              <a:rPr dirty="0"/>
              <a:t>implied,</a:t>
            </a:r>
            <a:r>
              <a:rPr dirty="0" spc="-20"/>
              <a:t> </a:t>
            </a:r>
            <a:r>
              <a:rPr dirty="0"/>
              <a:t>is</a:t>
            </a:r>
            <a:r>
              <a:rPr dirty="0" spc="10"/>
              <a:t> </a:t>
            </a:r>
            <a:r>
              <a:rPr dirty="0"/>
              <a:t>made</a:t>
            </a:r>
            <a:r>
              <a:rPr dirty="0" spc="20"/>
              <a:t> </a:t>
            </a:r>
            <a:r>
              <a:rPr dirty="0" spc="-25"/>
              <a:t>to</a:t>
            </a:r>
            <a:r>
              <a:rPr dirty="0" spc="500"/>
              <a:t> </a:t>
            </a:r>
            <a:r>
              <a:rPr dirty="0"/>
              <a:t>the</a:t>
            </a:r>
            <a:r>
              <a:rPr dirty="0" spc="5"/>
              <a:t> </a:t>
            </a:r>
            <a:r>
              <a:rPr dirty="0"/>
              <a:t>accuracy</a:t>
            </a:r>
            <a:r>
              <a:rPr dirty="0" spc="-5"/>
              <a:t> </a:t>
            </a:r>
            <a:r>
              <a:rPr dirty="0"/>
              <a:t>of</a:t>
            </a:r>
            <a:r>
              <a:rPr dirty="0" spc="15"/>
              <a:t> </a:t>
            </a:r>
            <a:r>
              <a:rPr dirty="0"/>
              <a:t>the</a:t>
            </a:r>
            <a:r>
              <a:rPr dirty="0" spc="5"/>
              <a:t> </a:t>
            </a:r>
            <a:r>
              <a:rPr dirty="0" spc="-10"/>
              <a:t>information contained</a:t>
            </a:r>
            <a:r>
              <a:rPr dirty="0" spc="-20"/>
              <a:t> </a:t>
            </a:r>
            <a:r>
              <a:rPr dirty="0"/>
              <a:t>herein, and</a:t>
            </a:r>
            <a:r>
              <a:rPr dirty="0" spc="5"/>
              <a:t> </a:t>
            </a:r>
            <a:r>
              <a:rPr dirty="0"/>
              <a:t>the</a:t>
            </a:r>
            <a:r>
              <a:rPr dirty="0" spc="5"/>
              <a:t> </a:t>
            </a:r>
            <a:r>
              <a:rPr dirty="0"/>
              <a:t>same</a:t>
            </a:r>
            <a:r>
              <a:rPr dirty="0" spc="5"/>
              <a:t> </a:t>
            </a:r>
            <a:r>
              <a:rPr dirty="0" spc="-25"/>
              <a:t>is</a:t>
            </a:r>
            <a:r>
              <a:rPr dirty="0" spc="500"/>
              <a:t> </a:t>
            </a:r>
            <a:r>
              <a:rPr dirty="0"/>
              <a:t>submitted</a:t>
            </a:r>
            <a:r>
              <a:rPr dirty="0" spc="-25"/>
              <a:t> </a:t>
            </a:r>
            <a:r>
              <a:rPr dirty="0"/>
              <a:t>subject</a:t>
            </a:r>
            <a:r>
              <a:rPr dirty="0" spc="-20"/>
              <a:t> </a:t>
            </a:r>
            <a:r>
              <a:rPr dirty="0"/>
              <a:t>to</a:t>
            </a:r>
            <a:r>
              <a:rPr dirty="0" spc="-5"/>
              <a:t> </a:t>
            </a:r>
            <a:r>
              <a:rPr dirty="0"/>
              <a:t>errors,</a:t>
            </a:r>
            <a:r>
              <a:rPr dirty="0" spc="-30"/>
              <a:t> </a:t>
            </a:r>
            <a:r>
              <a:rPr dirty="0"/>
              <a:t>omissions,</a:t>
            </a:r>
            <a:r>
              <a:rPr dirty="0" spc="-30"/>
              <a:t> </a:t>
            </a:r>
            <a:r>
              <a:rPr dirty="0"/>
              <a:t>change</a:t>
            </a:r>
            <a:r>
              <a:rPr dirty="0" spc="-10"/>
              <a:t> </a:t>
            </a:r>
            <a:r>
              <a:rPr dirty="0"/>
              <a:t>of price,</a:t>
            </a:r>
            <a:r>
              <a:rPr dirty="0" spc="-30"/>
              <a:t> </a:t>
            </a:r>
            <a:r>
              <a:rPr dirty="0"/>
              <a:t>rental</a:t>
            </a:r>
            <a:r>
              <a:rPr dirty="0" spc="-15"/>
              <a:t> </a:t>
            </a:r>
            <a:r>
              <a:rPr dirty="0" spc="-25"/>
              <a:t>or</a:t>
            </a:r>
            <a:r>
              <a:rPr dirty="0" spc="500"/>
              <a:t> </a:t>
            </a:r>
            <a:r>
              <a:rPr dirty="0"/>
              <a:t>other</a:t>
            </a:r>
            <a:r>
              <a:rPr dirty="0" spc="-25"/>
              <a:t> </a:t>
            </a:r>
            <a:r>
              <a:rPr dirty="0"/>
              <a:t>conditions,</a:t>
            </a:r>
            <a:r>
              <a:rPr dirty="0" spc="-30"/>
              <a:t> </a:t>
            </a:r>
            <a:r>
              <a:rPr dirty="0"/>
              <a:t>imposed</a:t>
            </a:r>
            <a:r>
              <a:rPr dirty="0" spc="-20"/>
              <a:t> </a:t>
            </a:r>
            <a:r>
              <a:rPr dirty="0"/>
              <a:t>by the</a:t>
            </a:r>
            <a:r>
              <a:rPr dirty="0" spc="-10"/>
              <a:t> principles.</a:t>
            </a:r>
          </a:p>
        </p:txBody>
      </p:sp>
      <p:sp>
        <p:nvSpPr>
          <p:cNvPr id="48" name="object 48" descr=""/>
          <p:cNvSpPr txBox="1"/>
          <p:nvPr/>
        </p:nvSpPr>
        <p:spPr>
          <a:xfrm>
            <a:off x="2440939" y="9674269"/>
            <a:ext cx="2313940" cy="3625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Tahoma"/>
                <a:cs typeface="Tahoma"/>
              </a:rPr>
              <a:t>CAMERON</a:t>
            </a:r>
            <a:r>
              <a:rPr dirty="0" sz="1100" spc="-1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SMITH</a:t>
            </a:r>
            <a:r>
              <a:rPr dirty="0" sz="1100" spc="33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|</a:t>
            </a:r>
            <a:r>
              <a:rPr dirty="0" sz="1100" spc="35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(864)</a:t>
            </a:r>
            <a:r>
              <a:rPr dirty="0" sz="1100" spc="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915-</a:t>
            </a:r>
            <a:r>
              <a:rPr dirty="0" sz="1100" spc="-20">
                <a:latin typeface="Tahoma"/>
                <a:cs typeface="Tahoma"/>
              </a:rPr>
              <a:t>9360 </a:t>
            </a:r>
            <a:r>
              <a:rPr dirty="0" sz="1100" spc="-10">
                <a:latin typeface="Tahoma"/>
                <a:cs typeface="Tahoma"/>
                <a:hlinkClick r:id="rId25"/>
              </a:rPr>
              <a:t>CAMERON@SPENCERHINES.COM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253484"/>
            <a:ext cx="7705344" cy="5347716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0" y="0"/>
            <a:ext cx="7772400" cy="1849120"/>
            <a:chOff x="0" y="0"/>
            <a:chExt cx="7772400" cy="1849120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7772400" cy="1849120"/>
            </a:xfrm>
            <a:custGeom>
              <a:avLst/>
              <a:gdLst/>
              <a:ahLst/>
              <a:cxnLst/>
              <a:rect l="l" t="t" r="r" b="b"/>
              <a:pathLst>
                <a:path w="7772400" h="1849120">
                  <a:moveTo>
                    <a:pt x="7772400" y="0"/>
                  </a:moveTo>
                  <a:lnTo>
                    <a:pt x="0" y="0"/>
                  </a:lnTo>
                  <a:lnTo>
                    <a:pt x="0" y="1848611"/>
                  </a:lnTo>
                  <a:lnTo>
                    <a:pt x="7772400" y="1848611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1A286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1019" y="76200"/>
              <a:ext cx="2590799" cy="1196326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52057" y="1277769"/>
            <a:ext cx="3604260" cy="45529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000">
                <a:solidFill>
                  <a:srgbClr val="7E7E7E"/>
                </a:solidFill>
                <a:latin typeface="Tahoma"/>
                <a:cs typeface="Tahoma"/>
              </a:rPr>
              <a:t>COMMERCIAL</a:t>
            </a:r>
            <a:r>
              <a:rPr dirty="0" sz="1000" spc="-3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7E7E7E"/>
                </a:solidFill>
                <a:latin typeface="Tahoma"/>
                <a:cs typeface="Tahoma"/>
              </a:rPr>
              <a:t>REAL</a:t>
            </a:r>
            <a:r>
              <a:rPr dirty="0" sz="1000" spc="-4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7E7E7E"/>
                </a:solidFill>
                <a:latin typeface="Tahoma"/>
                <a:cs typeface="Tahoma"/>
              </a:rPr>
              <a:t>ESTATE</a:t>
            </a:r>
            <a:r>
              <a:rPr dirty="0" sz="1000" spc="-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7E7E7E"/>
                </a:solidFill>
                <a:latin typeface="Tahoma"/>
                <a:cs typeface="Tahoma"/>
              </a:rPr>
              <a:t>SALES,</a:t>
            </a:r>
            <a:r>
              <a:rPr dirty="0" sz="1000" spc="-2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7E7E7E"/>
                </a:solidFill>
                <a:latin typeface="Tahoma"/>
                <a:cs typeface="Tahoma"/>
              </a:rPr>
              <a:t>LEASING,</a:t>
            </a:r>
            <a:r>
              <a:rPr dirty="0" sz="1000" spc="-2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7E7E7E"/>
                </a:solidFill>
                <a:latin typeface="Tahoma"/>
                <a:cs typeface="Tahoma"/>
              </a:rPr>
              <a:t>&amp;</a:t>
            </a:r>
            <a:r>
              <a:rPr dirty="0" sz="1000" spc="-4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7E7E7E"/>
                </a:solidFill>
                <a:latin typeface="Tahoma"/>
                <a:cs typeface="Tahoma"/>
              </a:rPr>
              <a:t>INVESTMENTS</a:t>
            </a:r>
            <a:endParaRPr sz="1000">
              <a:latin typeface="Tahoma"/>
              <a:cs typeface="Tahoma"/>
            </a:endParaRPr>
          </a:p>
          <a:p>
            <a:pPr marL="98425">
              <a:lnSpc>
                <a:spcPct val="100000"/>
              </a:lnSpc>
              <a:spcBef>
                <a:spcPts val="405"/>
              </a:spcBef>
            </a:pPr>
            <a:r>
              <a:rPr dirty="0" sz="1200">
                <a:solidFill>
                  <a:srgbClr val="009139"/>
                </a:solidFill>
                <a:latin typeface="Tahoma"/>
                <a:cs typeface="Tahoma"/>
              </a:rPr>
              <a:t>500</a:t>
            </a:r>
            <a:r>
              <a:rPr dirty="0" sz="1200" spc="-40">
                <a:solidFill>
                  <a:srgbClr val="00913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9139"/>
                </a:solidFill>
                <a:latin typeface="Tahoma"/>
                <a:cs typeface="Tahoma"/>
              </a:rPr>
              <a:t>E.</a:t>
            </a:r>
            <a:r>
              <a:rPr dirty="0" sz="1200" spc="-25">
                <a:solidFill>
                  <a:srgbClr val="00913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9139"/>
                </a:solidFill>
                <a:latin typeface="Tahoma"/>
                <a:cs typeface="Tahoma"/>
              </a:rPr>
              <a:t>North St.</a:t>
            </a:r>
            <a:r>
              <a:rPr dirty="0" sz="1200" spc="-25">
                <a:solidFill>
                  <a:srgbClr val="00913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9139"/>
                </a:solidFill>
                <a:latin typeface="Tahoma"/>
                <a:cs typeface="Tahoma"/>
              </a:rPr>
              <a:t>|</a:t>
            </a:r>
            <a:r>
              <a:rPr dirty="0" sz="1200" spc="-25">
                <a:solidFill>
                  <a:srgbClr val="00913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9139"/>
                </a:solidFill>
                <a:latin typeface="Tahoma"/>
                <a:cs typeface="Tahoma"/>
              </a:rPr>
              <a:t>Suite</a:t>
            </a:r>
            <a:r>
              <a:rPr dirty="0" sz="1200" spc="-5">
                <a:solidFill>
                  <a:srgbClr val="00913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9139"/>
                </a:solidFill>
                <a:latin typeface="Tahoma"/>
                <a:cs typeface="Tahoma"/>
              </a:rPr>
              <a:t>F</a:t>
            </a:r>
            <a:r>
              <a:rPr dirty="0" sz="1200" spc="-20">
                <a:solidFill>
                  <a:srgbClr val="00913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9139"/>
                </a:solidFill>
                <a:latin typeface="Tahoma"/>
                <a:cs typeface="Tahoma"/>
              </a:rPr>
              <a:t>|</a:t>
            </a:r>
            <a:r>
              <a:rPr dirty="0" sz="1200" spc="-10">
                <a:solidFill>
                  <a:srgbClr val="00913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9139"/>
                </a:solidFill>
                <a:latin typeface="Tahoma"/>
                <a:cs typeface="Tahoma"/>
              </a:rPr>
              <a:t>Greenville,</a:t>
            </a:r>
            <a:r>
              <a:rPr dirty="0" sz="1200" spc="-10">
                <a:solidFill>
                  <a:srgbClr val="00913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9139"/>
                </a:solidFill>
                <a:latin typeface="Tahoma"/>
                <a:cs typeface="Tahoma"/>
              </a:rPr>
              <a:t>SC</a:t>
            </a:r>
            <a:r>
              <a:rPr dirty="0" sz="1200" spc="-20">
                <a:solidFill>
                  <a:srgbClr val="009139"/>
                </a:solidFill>
                <a:latin typeface="Tahoma"/>
                <a:cs typeface="Tahoma"/>
              </a:rPr>
              <a:t> 29601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67728" y="9656064"/>
            <a:ext cx="726947" cy="347471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0" y="9592436"/>
            <a:ext cx="7772400" cy="19050"/>
          </a:xfrm>
          <a:custGeom>
            <a:avLst/>
            <a:gdLst/>
            <a:ahLst/>
            <a:cxnLst/>
            <a:rect l="l" t="t" r="r" b="b"/>
            <a:pathLst>
              <a:path w="7772400" h="19050">
                <a:moveTo>
                  <a:pt x="0" y="0"/>
                </a:moveTo>
                <a:lnTo>
                  <a:pt x="0" y="19050"/>
                </a:lnTo>
                <a:lnTo>
                  <a:pt x="7772400" y="19050"/>
                </a:lnTo>
                <a:lnTo>
                  <a:pt x="777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78516" y="1937145"/>
            <a:ext cx="150177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ahoma"/>
                <a:cs typeface="Tahoma"/>
              </a:rPr>
              <a:t>SECOND</a:t>
            </a:r>
            <a:r>
              <a:rPr dirty="0" sz="1400" spc="-40" b="1">
                <a:latin typeface="Tahoma"/>
                <a:cs typeface="Tahoma"/>
              </a:rPr>
              <a:t> </a:t>
            </a:r>
            <a:r>
              <a:rPr dirty="0" sz="1400" spc="-10" b="1">
                <a:latin typeface="Tahoma"/>
                <a:cs typeface="Tahoma"/>
              </a:rPr>
              <a:t>FLOOR: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761" y="2210561"/>
            <a:ext cx="1836420" cy="0"/>
          </a:xfrm>
          <a:custGeom>
            <a:avLst/>
            <a:gdLst/>
            <a:ahLst/>
            <a:cxnLst/>
            <a:rect l="l" t="t" r="r" b="b"/>
            <a:pathLst>
              <a:path w="1836420" h="0">
                <a:moveTo>
                  <a:pt x="0" y="0"/>
                </a:moveTo>
                <a:lnTo>
                  <a:pt x="1836420" y="0"/>
                </a:lnTo>
              </a:path>
            </a:pathLst>
          </a:custGeom>
          <a:ln w="19050">
            <a:solidFill>
              <a:srgbClr val="0091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191687" y="2201212"/>
            <a:ext cx="1804670" cy="191516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82245" indent="-16954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182245" algn="l"/>
              </a:tabLst>
            </a:pPr>
            <a:r>
              <a:rPr dirty="0" sz="1100">
                <a:latin typeface="Tahoma"/>
                <a:cs typeface="Tahoma"/>
              </a:rPr>
              <a:t>±3,523</a:t>
            </a:r>
            <a:r>
              <a:rPr dirty="0" sz="1100" spc="-2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SF</a:t>
            </a:r>
            <a:endParaRPr sz="1100">
              <a:latin typeface="Tahoma"/>
              <a:cs typeface="Tahoma"/>
            </a:endParaRPr>
          </a:p>
          <a:p>
            <a:pPr marL="181610" marR="220345" indent="-16954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1100">
                <a:latin typeface="Tahoma"/>
                <a:cs typeface="Tahoma"/>
              </a:rPr>
              <a:t>Class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A</a:t>
            </a:r>
            <a:r>
              <a:rPr dirty="0" sz="1100" spc="-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-</a:t>
            </a:r>
            <a:r>
              <a:rPr dirty="0" sz="1100" spc="-1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Office</a:t>
            </a:r>
            <a:r>
              <a:rPr dirty="0" sz="1100" spc="-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Space, </a:t>
            </a:r>
            <a:r>
              <a:rPr dirty="0" sz="1100" spc="-10">
                <a:latin typeface="Tahoma"/>
                <a:cs typeface="Tahoma"/>
              </a:rPr>
              <a:t>	</a:t>
            </a:r>
            <a:r>
              <a:rPr dirty="0" sz="1100">
                <a:latin typeface="Tahoma"/>
                <a:cs typeface="Tahoma"/>
              </a:rPr>
              <a:t>Retail,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Medical,</a:t>
            </a:r>
            <a:r>
              <a:rPr dirty="0" sz="1100" spc="-15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etc.</a:t>
            </a:r>
            <a:endParaRPr sz="1100">
              <a:latin typeface="Tahoma"/>
              <a:cs typeface="Tahoma"/>
            </a:endParaRPr>
          </a:p>
          <a:p>
            <a:pPr marL="181610" marR="5080" indent="-16954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1100">
                <a:latin typeface="Tahoma"/>
                <a:cs typeface="Tahoma"/>
              </a:rPr>
              <a:t>Features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an</a:t>
            </a:r>
            <a:r>
              <a:rPr dirty="0" sz="1100" spc="-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abundance</a:t>
            </a:r>
            <a:r>
              <a:rPr dirty="0" sz="1100" spc="-10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of </a:t>
            </a:r>
            <a:r>
              <a:rPr dirty="0" sz="1100" spc="-25">
                <a:latin typeface="Tahoma"/>
                <a:cs typeface="Tahoma"/>
              </a:rPr>
              <a:t>	</a:t>
            </a:r>
            <a:r>
              <a:rPr dirty="0" sz="1100">
                <a:latin typeface="Tahoma"/>
                <a:cs typeface="Tahoma"/>
              </a:rPr>
              <a:t>natural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light</a:t>
            </a:r>
            <a:r>
              <a:rPr dirty="0" sz="1100" spc="-1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with</a:t>
            </a:r>
            <a:r>
              <a:rPr dirty="0" sz="1100" spc="-3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floor</a:t>
            </a:r>
            <a:r>
              <a:rPr dirty="0" sz="1100" spc="-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to </a:t>
            </a:r>
            <a:r>
              <a:rPr dirty="0" sz="1100" spc="-25">
                <a:latin typeface="Tahoma"/>
                <a:cs typeface="Tahoma"/>
              </a:rPr>
              <a:t>	</a:t>
            </a:r>
            <a:r>
              <a:rPr dirty="0" sz="1100">
                <a:latin typeface="Tahoma"/>
                <a:cs typeface="Tahoma"/>
              </a:rPr>
              <a:t>ceiling</a:t>
            </a:r>
            <a:r>
              <a:rPr dirty="0" sz="1100" spc="-40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windows</a:t>
            </a:r>
            <a:endParaRPr sz="1100">
              <a:latin typeface="Tahoma"/>
              <a:cs typeface="Tahoma"/>
            </a:endParaRPr>
          </a:p>
          <a:p>
            <a:pPr marL="181610" marR="290195" indent="-16954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1100">
                <a:latin typeface="Tahoma"/>
                <a:cs typeface="Tahoma"/>
              </a:rPr>
              <a:t>Elevator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and</a:t>
            </a:r>
            <a:r>
              <a:rPr dirty="0" sz="1100" spc="-1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stairwell 	access</a:t>
            </a:r>
            <a:endParaRPr sz="1100">
              <a:latin typeface="Tahoma"/>
              <a:cs typeface="Tahoma"/>
            </a:endParaRPr>
          </a:p>
          <a:p>
            <a:pPr marL="182245" indent="-16954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2245" algn="l"/>
              </a:tabLst>
            </a:pPr>
            <a:r>
              <a:rPr dirty="0" sz="1100">
                <a:latin typeface="Tahoma"/>
                <a:cs typeface="Tahoma"/>
              </a:rPr>
              <a:t>Exterior</a:t>
            </a:r>
            <a:r>
              <a:rPr dirty="0" sz="1100" spc="-3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signage</a:t>
            </a:r>
            <a:r>
              <a:rPr dirty="0" sz="1100" spc="-3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available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157647" y="2276805"/>
            <a:ext cx="1637664" cy="1628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1610" marR="5715" indent="-16954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1100">
                <a:latin typeface="Tahoma"/>
                <a:cs typeface="Tahoma"/>
              </a:rPr>
              <a:t>Features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expansive</a:t>
            </a:r>
            <a:r>
              <a:rPr dirty="0" sz="1100" spc="-30">
                <a:latin typeface="Tahoma"/>
                <a:cs typeface="Tahoma"/>
              </a:rPr>
              <a:t> </a:t>
            </a:r>
            <a:r>
              <a:rPr dirty="0" sz="1100" spc="-20">
                <a:latin typeface="Tahoma"/>
                <a:cs typeface="Tahoma"/>
              </a:rPr>
              <a:t>city </a:t>
            </a:r>
            <a:r>
              <a:rPr dirty="0" sz="1100" spc="-20">
                <a:latin typeface="Tahoma"/>
                <a:cs typeface="Tahoma"/>
              </a:rPr>
              <a:t>	</a:t>
            </a:r>
            <a:r>
              <a:rPr dirty="0" sz="1100">
                <a:latin typeface="Tahoma"/>
                <a:cs typeface="Tahoma"/>
              </a:rPr>
              <a:t>views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of</a:t>
            </a:r>
            <a:r>
              <a:rPr dirty="0" sz="1100" spc="-1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Downtown 	Greenville</a:t>
            </a:r>
            <a:endParaRPr sz="1100">
              <a:latin typeface="Tahoma"/>
              <a:cs typeface="Tahoma"/>
            </a:endParaRPr>
          </a:p>
          <a:p>
            <a:pPr marL="182245" indent="-16954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182245" algn="l"/>
              </a:tabLst>
            </a:pPr>
            <a:r>
              <a:rPr dirty="0" sz="1100">
                <a:latin typeface="Tahoma"/>
                <a:cs typeface="Tahoma"/>
              </a:rPr>
              <a:t>Able</a:t>
            </a:r>
            <a:r>
              <a:rPr dirty="0" sz="1100" spc="-1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to</a:t>
            </a:r>
            <a:r>
              <a:rPr dirty="0" sz="1100" spc="-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be</a:t>
            </a:r>
            <a:r>
              <a:rPr dirty="0" sz="1100" spc="-10">
                <a:latin typeface="Tahoma"/>
                <a:cs typeface="Tahoma"/>
              </a:rPr>
              <a:t> subdivided</a:t>
            </a:r>
            <a:endParaRPr sz="1100">
              <a:latin typeface="Tahoma"/>
              <a:cs typeface="Tahoma"/>
            </a:endParaRPr>
          </a:p>
          <a:p>
            <a:pPr marL="181610" marR="5080" indent="-169545">
              <a:lnSpc>
                <a:spcPct val="97900"/>
              </a:lnSpc>
              <a:spcBef>
                <a:spcPts val="625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1100">
                <a:latin typeface="Tahoma"/>
                <a:cs typeface="Tahoma"/>
              </a:rPr>
              <a:t>Office</a:t>
            </a:r>
            <a:r>
              <a:rPr dirty="0" sz="1100" spc="-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layout</a:t>
            </a:r>
            <a:r>
              <a:rPr dirty="0" sz="1100" spc="-2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able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to</a:t>
            </a:r>
            <a:r>
              <a:rPr dirty="0" sz="1100" spc="-15">
                <a:latin typeface="Tahoma"/>
                <a:cs typeface="Tahoma"/>
              </a:rPr>
              <a:t> </a:t>
            </a:r>
            <a:r>
              <a:rPr dirty="0" sz="1100" spc="-25">
                <a:latin typeface="Tahoma"/>
                <a:cs typeface="Tahoma"/>
              </a:rPr>
              <a:t>be </a:t>
            </a:r>
            <a:r>
              <a:rPr dirty="0" sz="1100" spc="-25">
                <a:latin typeface="Tahoma"/>
                <a:cs typeface="Tahoma"/>
              </a:rPr>
              <a:t>	</a:t>
            </a:r>
            <a:r>
              <a:rPr dirty="0" sz="1100">
                <a:latin typeface="Tahoma"/>
                <a:cs typeface="Tahoma"/>
              </a:rPr>
              <a:t>customized</a:t>
            </a:r>
            <a:r>
              <a:rPr dirty="0" sz="1100" spc="-4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for</a:t>
            </a:r>
            <a:r>
              <a:rPr dirty="0" sz="1100" spc="-1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tenant’s 	needs </a:t>
            </a:r>
            <a:r>
              <a:rPr dirty="0" sz="1100" spc="-10">
                <a:latin typeface="Tahoma"/>
                <a:cs typeface="Tahoma"/>
              </a:rPr>
              <a:t>	</a:t>
            </a:r>
            <a:r>
              <a:rPr dirty="0" sz="950" spc="-10" i="1">
                <a:latin typeface="Tahoma"/>
                <a:cs typeface="Tahoma"/>
              </a:rPr>
              <a:t>(bathroom/elevator/stairs </a:t>
            </a:r>
            <a:r>
              <a:rPr dirty="0" sz="950" spc="-10" i="1">
                <a:latin typeface="Tahoma"/>
                <a:cs typeface="Tahoma"/>
              </a:rPr>
              <a:t>	</a:t>
            </a:r>
            <a:r>
              <a:rPr dirty="0" sz="950" spc="-25" i="1">
                <a:latin typeface="Tahoma"/>
                <a:cs typeface="Tahoma"/>
              </a:rPr>
              <a:t>unable</a:t>
            </a:r>
            <a:r>
              <a:rPr dirty="0" sz="950" spc="-50" i="1">
                <a:latin typeface="Tahoma"/>
                <a:cs typeface="Tahoma"/>
              </a:rPr>
              <a:t> </a:t>
            </a:r>
            <a:r>
              <a:rPr dirty="0" sz="950" i="1">
                <a:latin typeface="Tahoma"/>
                <a:cs typeface="Tahoma"/>
              </a:rPr>
              <a:t>to</a:t>
            </a:r>
            <a:r>
              <a:rPr dirty="0" sz="950" spc="-60" i="1">
                <a:latin typeface="Tahoma"/>
                <a:cs typeface="Tahoma"/>
              </a:rPr>
              <a:t> </a:t>
            </a:r>
            <a:r>
              <a:rPr dirty="0" sz="950" i="1">
                <a:latin typeface="Tahoma"/>
                <a:cs typeface="Tahoma"/>
              </a:rPr>
              <a:t>be</a:t>
            </a:r>
            <a:r>
              <a:rPr dirty="0" sz="950" spc="-40" i="1">
                <a:latin typeface="Tahoma"/>
                <a:cs typeface="Tahoma"/>
              </a:rPr>
              <a:t> </a:t>
            </a:r>
            <a:r>
              <a:rPr dirty="0" sz="950" spc="-10" i="1">
                <a:latin typeface="Tahoma"/>
                <a:cs typeface="Tahoma"/>
              </a:rPr>
              <a:t>altered)</a:t>
            </a:r>
            <a:endParaRPr sz="950">
              <a:latin typeface="Tahoma"/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44696" y="2043683"/>
            <a:ext cx="3727703" cy="1972055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128375" y="106599"/>
            <a:ext cx="353695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OFFICE/RETAIL</a:t>
            </a:r>
            <a:r>
              <a:rPr dirty="0" spc="-105"/>
              <a:t> </a:t>
            </a:r>
            <a:r>
              <a:rPr dirty="0" spc="-20"/>
              <a:t>SPACE</a:t>
            </a:r>
          </a:p>
          <a:p>
            <a:pPr algn="r" marR="5080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 spc="-10"/>
              <a:t>LEASE</a:t>
            </a:r>
          </a:p>
        </p:txBody>
      </p:sp>
      <p:sp>
        <p:nvSpPr>
          <p:cNvPr id="16" name="object 16" descr=""/>
          <p:cNvSpPr txBox="1"/>
          <p:nvPr/>
        </p:nvSpPr>
        <p:spPr>
          <a:xfrm>
            <a:off x="78739" y="9658940"/>
            <a:ext cx="2002789" cy="3625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Tahoma"/>
                <a:cs typeface="Tahoma"/>
              </a:rPr>
              <a:t>ZACH</a:t>
            </a:r>
            <a:r>
              <a:rPr dirty="0" sz="1100" spc="-1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HINES</a:t>
            </a:r>
            <a:r>
              <a:rPr dirty="0" sz="1100" spc="34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|</a:t>
            </a:r>
            <a:r>
              <a:rPr dirty="0" sz="1100" spc="35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(864)</a:t>
            </a:r>
            <a:r>
              <a:rPr dirty="0" sz="1100" spc="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918-</a:t>
            </a:r>
            <a:r>
              <a:rPr dirty="0" sz="1100" spc="-20">
                <a:latin typeface="Tahoma"/>
                <a:cs typeface="Tahoma"/>
              </a:rPr>
              <a:t>9944 </a:t>
            </a:r>
            <a:r>
              <a:rPr dirty="0" sz="1100" spc="-10">
                <a:latin typeface="Tahoma"/>
                <a:cs typeface="Tahoma"/>
                <a:hlinkClick r:id="rId6"/>
              </a:rPr>
              <a:t>ZHINES@SPENCERHINES.COM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7" name="object 1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algn="ctr" marL="12700" marR="5080" indent="1270">
              <a:lnSpc>
                <a:spcPct val="100000"/>
              </a:lnSpc>
              <a:spcBef>
                <a:spcPts val="130"/>
              </a:spcBef>
            </a:pPr>
            <a:r>
              <a:rPr dirty="0"/>
              <a:t>No</a:t>
            </a:r>
            <a:r>
              <a:rPr dirty="0" spc="15"/>
              <a:t> </a:t>
            </a:r>
            <a:r>
              <a:rPr dirty="0"/>
              <a:t>warranty</a:t>
            </a:r>
            <a:r>
              <a:rPr dirty="0" spc="-5"/>
              <a:t> </a:t>
            </a:r>
            <a:r>
              <a:rPr dirty="0"/>
              <a:t>or </a:t>
            </a:r>
            <a:r>
              <a:rPr dirty="0" spc="-10"/>
              <a:t>representation,</a:t>
            </a:r>
            <a:r>
              <a:rPr dirty="0" spc="-25"/>
              <a:t> </a:t>
            </a:r>
            <a:r>
              <a:rPr dirty="0"/>
              <a:t>expressed</a:t>
            </a:r>
            <a:r>
              <a:rPr dirty="0" spc="-10"/>
              <a:t> </a:t>
            </a:r>
            <a:r>
              <a:rPr dirty="0"/>
              <a:t>or</a:t>
            </a:r>
            <a:r>
              <a:rPr dirty="0" spc="5"/>
              <a:t> </a:t>
            </a:r>
            <a:r>
              <a:rPr dirty="0"/>
              <a:t>implied,</a:t>
            </a:r>
            <a:r>
              <a:rPr dirty="0" spc="-20"/>
              <a:t> </a:t>
            </a:r>
            <a:r>
              <a:rPr dirty="0"/>
              <a:t>is</a:t>
            </a:r>
            <a:r>
              <a:rPr dirty="0" spc="10"/>
              <a:t> </a:t>
            </a:r>
            <a:r>
              <a:rPr dirty="0"/>
              <a:t>made</a:t>
            </a:r>
            <a:r>
              <a:rPr dirty="0" spc="20"/>
              <a:t> </a:t>
            </a:r>
            <a:r>
              <a:rPr dirty="0" spc="-25"/>
              <a:t>to</a:t>
            </a:r>
            <a:r>
              <a:rPr dirty="0" spc="500"/>
              <a:t> </a:t>
            </a:r>
            <a:r>
              <a:rPr dirty="0"/>
              <a:t>the</a:t>
            </a:r>
            <a:r>
              <a:rPr dirty="0" spc="5"/>
              <a:t> </a:t>
            </a:r>
            <a:r>
              <a:rPr dirty="0"/>
              <a:t>accuracy</a:t>
            </a:r>
            <a:r>
              <a:rPr dirty="0" spc="-5"/>
              <a:t> </a:t>
            </a:r>
            <a:r>
              <a:rPr dirty="0"/>
              <a:t>of</a:t>
            </a:r>
            <a:r>
              <a:rPr dirty="0" spc="15"/>
              <a:t> </a:t>
            </a:r>
            <a:r>
              <a:rPr dirty="0"/>
              <a:t>the</a:t>
            </a:r>
            <a:r>
              <a:rPr dirty="0" spc="5"/>
              <a:t> </a:t>
            </a:r>
            <a:r>
              <a:rPr dirty="0" spc="-10"/>
              <a:t>information contained</a:t>
            </a:r>
            <a:r>
              <a:rPr dirty="0" spc="-20"/>
              <a:t> </a:t>
            </a:r>
            <a:r>
              <a:rPr dirty="0"/>
              <a:t>herein, and</a:t>
            </a:r>
            <a:r>
              <a:rPr dirty="0" spc="5"/>
              <a:t> </a:t>
            </a:r>
            <a:r>
              <a:rPr dirty="0"/>
              <a:t>the</a:t>
            </a:r>
            <a:r>
              <a:rPr dirty="0" spc="5"/>
              <a:t> </a:t>
            </a:r>
            <a:r>
              <a:rPr dirty="0"/>
              <a:t>same</a:t>
            </a:r>
            <a:r>
              <a:rPr dirty="0" spc="5"/>
              <a:t> </a:t>
            </a:r>
            <a:r>
              <a:rPr dirty="0" spc="-25"/>
              <a:t>is</a:t>
            </a:r>
            <a:r>
              <a:rPr dirty="0" spc="500"/>
              <a:t> </a:t>
            </a:r>
            <a:r>
              <a:rPr dirty="0"/>
              <a:t>submitted</a:t>
            </a:r>
            <a:r>
              <a:rPr dirty="0" spc="-25"/>
              <a:t> </a:t>
            </a:r>
            <a:r>
              <a:rPr dirty="0"/>
              <a:t>subject</a:t>
            </a:r>
            <a:r>
              <a:rPr dirty="0" spc="-20"/>
              <a:t> </a:t>
            </a:r>
            <a:r>
              <a:rPr dirty="0"/>
              <a:t>to</a:t>
            </a:r>
            <a:r>
              <a:rPr dirty="0" spc="-5"/>
              <a:t> </a:t>
            </a:r>
            <a:r>
              <a:rPr dirty="0"/>
              <a:t>errors,</a:t>
            </a:r>
            <a:r>
              <a:rPr dirty="0" spc="-30"/>
              <a:t> </a:t>
            </a:r>
            <a:r>
              <a:rPr dirty="0"/>
              <a:t>omissions,</a:t>
            </a:r>
            <a:r>
              <a:rPr dirty="0" spc="-30"/>
              <a:t> </a:t>
            </a:r>
            <a:r>
              <a:rPr dirty="0"/>
              <a:t>change</a:t>
            </a:r>
            <a:r>
              <a:rPr dirty="0" spc="-10"/>
              <a:t> </a:t>
            </a:r>
            <a:r>
              <a:rPr dirty="0"/>
              <a:t>of price,</a:t>
            </a:r>
            <a:r>
              <a:rPr dirty="0" spc="-30"/>
              <a:t> </a:t>
            </a:r>
            <a:r>
              <a:rPr dirty="0"/>
              <a:t>rental</a:t>
            </a:r>
            <a:r>
              <a:rPr dirty="0" spc="-15"/>
              <a:t> </a:t>
            </a:r>
            <a:r>
              <a:rPr dirty="0" spc="-25"/>
              <a:t>or</a:t>
            </a:r>
            <a:r>
              <a:rPr dirty="0" spc="500"/>
              <a:t> </a:t>
            </a:r>
            <a:r>
              <a:rPr dirty="0"/>
              <a:t>other</a:t>
            </a:r>
            <a:r>
              <a:rPr dirty="0" spc="-25"/>
              <a:t> </a:t>
            </a:r>
            <a:r>
              <a:rPr dirty="0"/>
              <a:t>conditions,</a:t>
            </a:r>
            <a:r>
              <a:rPr dirty="0" spc="-30"/>
              <a:t> </a:t>
            </a:r>
            <a:r>
              <a:rPr dirty="0"/>
              <a:t>imposed</a:t>
            </a:r>
            <a:r>
              <a:rPr dirty="0" spc="-20"/>
              <a:t> </a:t>
            </a:r>
            <a:r>
              <a:rPr dirty="0"/>
              <a:t>by the</a:t>
            </a:r>
            <a:r>
              <a:rPr dirty="0" spc="-10"/>
              <a:t> principles.</a:t>
            </a:r>
          </a:p>
        </p:txBody>
      </p:sp>
      <p:sp>
        <p:nvSpPr>
          <p:cNvPr id="18" name="object 18" descr=""/>
          <p:cNvSpPr txBox="1"/>
          <p:nvPr/>
        </p:nvSpPr>
        <p:spPr>
          <a:xfrm>
            <a:off x="2440939" y="9674269"/>
            <a:ext cx="2313940" cy="3625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Tahoma"/>
                <a:cs typeface="Tahoma"/>
              </a:rPr>
              <a:t>CAMERON</a:t>
            </a:r>
            <a:r>
              <a:rPr dirty="0" sz="1100" spc="-1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SMITH</a:t>
            </a:r>
            <a:r>
              <a:rPr dirty="0" sz="1100" spc="33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|</a:t>
            </a:r>
            <a:r>
              <a:rPr dirty="0" sz="1100" spc="35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(864)</a:t>
            </a:r>
            <a:r>
              <a:rPr dirty="0" sz="1100" spc="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915-</a:t>
            </a:r>
            <a:r>
              <a:rPr dirty="0" sz="1100" spc="-20">
                <a:latin typeface="Tahoma"/>
                <a:cs typeface="Tahoma"/>
              </a:rPr>
              <a:t>9360 </a:t>
            </a:r>
            <a:r>
              <a:rPr dirty="0" sz="1100" spc="-10">
                <a:latin typeface="Tahoma"/>
                <a:cs typeface="Tahoma"/>
                <a:hlinkClick r:id="rId7"/>
              </a:rPr>
              <a:t>CAMERON@SPENCERHINES.COM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727129" y="677703"/>
            <a:ext cx="1938020" cy="1031240"/>
          </a:xfrm>
          <a:prstGeom prst="rect">
            <a:avLst/>
          </a:prstGeom>
        </p:spPr>
        <p:txBody>
          <a:bodyPr wrap="square" lIns="0" tIns="173355" rIns="0" bIns="0" rtlCol="0" vert="horz">
            <a:spAutoFit/>
          </a:bodyPr>
          <a:lstStyle/>
          <a:p>
            <a:pPr marL="606425">
              <a:lnSpc>
                <a:spcPct val="100000"/>
              </a:lnSpc>
              <a:spcBef>
                <a:spcPts val="1365"/>
              </a:spcBef>
            </a:pPr>
            <a:r>
              <a:rPr dirty="0" sz="2000" b="1">
                <a:solidFill>
                  <a:srgbClr val="FFFFFF"/>
                </a:solidFill>
                <a:latin typeface="Tahoma"/>
                <a:cs typeface="Tahoma"/>
              </a:rPr>
              <a:t>±7,060</a:t>
            </a:r>
            <a:r>
              <a:rPr dirty="0" sz="2000" spc="-25" b="1">
                <a:solidFill>
                  <a:srgbClr val="FFFFFF"/>
                </a:solidFill>
                <a:latin typeface="Tahoma"/>
                <a:cs typeface="Tahoma"/>
              </a:rPr>
              <a:t> SF</a:t>
            </a:r>
            <a:endParaRPr sz="2000">
              <a:latin typeface="Tahoma"/>
              <a:cs typeface="Tahoma"/>
            </a:endParaRPr>
          </a:p>
          <a:p>
            <a:pPr marL="12700" marR="59690" indent="492125">
              <a:lnSpc>
                <a:spcPct val="100000"/>
              </a:lnSpc>
              <a:spcBef>
                <a:spcPts val="890"/>
              </a:spcBef>
            </a:pP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17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E.</a:t>
            </a: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STONE</a:t>
            </a: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AVE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GREENVILLE,</a:t>
            </a:r>
            <a:r>
              <a:rPr dirty="0" sz="1400" spc="-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SC</a:t>
            </a:r>
            <a:r>
              <a:rPr dirty="0" sz="1400" spc="-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29609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2057" y="1277769"/>
            <a:ext cx="3604260" cy="45529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000">
                <a:solidFill>
                  <a:srgbClr val="7E7E7E"/>
                </a:solidFill>
                <a:latin typeface="Tahoma"/>
                <a:cs typeface="Tahoma"/>
              </a:rPr>
              <a:t>COMMERCIAL</a:t>
            </a:r>
            <a:r>
              <a:rPr dirty="0" sz="1000" spc="-3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7E7E7E"/>
                </a:solidFill>
                <a:latin typeface="Tahoma"/>
                <a:cs typeface="Tahoma"/>
              </a:rPr>
              <a:t>REAL</a:t>
            </a:r>
            <a:r>
              <a:rPr dirty="0" sz="1000" spc="-4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7E7E7E"/>
                </a:solidFill>
                <a:latin typeface="Tahoma"/>
                <a:cs typeface="Tahoma"/>
              </a:rPr>
              <a:t>ESTATE</a:t>
            </a:r>
            <a:r>
              <a:rPr dirty="0" sz="1000" spc="-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7E7E7E"/>
                </a:solidFill>
                <a:latin typeface="Tahoma"/>
                <a:cs typeface="Tahoma"/>
              </a:rPr>
              <a:t>SALES,</a:t>
            </a:r>
            <a:r>
              <a:rPr dirty="0" sz="1000" spc="-2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7E7E7E"/>
                </a:solidFill>
                <a:latin typeface="Tahoma"/>
                <a:cs typeface="Tahoma"/>
              </a:rPr>
              <a:t>LEASING,</a:t>
            </a:r>
            <a:r>
              <a:rPr dirty="0" sz="1000" spc="-2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7E7E7E"/>
                </a:solidFill>
                <a:latin typeface="Tahoma"/>
                <a:cs typeface="Tahoma"/>
              </a:rPr>
              <a:t>&amp;</a:t>
            </a:r>
            <a:r>
              <a:rPr dirty="0" sz="1000" spc="-4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7E7E7E"/>
                </a:solidFill>
                <a:latin typeface="Tahoma"/>
                <a:cs typeface="Tahoma"/>
              </a:rPr>
              <a:t>INVESTMENTS</a:t>
            </a:r>
            <a:endParaRPr sz="1000">
              <a:latin typeface="Tahoma"/>
              <a:cs typeface="Tahoma"/>
            </a:endParaRPr>
          </a:p>
          <a:p>
            <a:pPr marL="98425">
              <a:lnSpc>
                <a:spcPct val="100000"/>
              </a:lnSpc>
              <a:spcBef>
                <a:spcPts val="405"/>
              </a:spcBef>
            </a:pPr>
            <a:r>
              <a:rPr dirty="0" sz="1200">
                <a:solidFill>
                  <a:srgbClr val="009139"/>
                </a:solidFill>
                <a:latin typeface="Tahoma"/>
                <a:cs typeface="Tahoma"/>
              </a:rPr>
              <a:t>500</a:t>
            </a:r>
            <a:r>
              <a:rPr dirty="0" sz="1200" spc="-40">
                <a:solidFill>
                  <a:srgbClr val="00913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9139"/>
                </a:solidFill>
                <a:latin typeface="Tahoma"/>
                <a:cs typeface="Tahoma"/>
              </a:rPr>
              <a:t>E.</a:t>
            </a:r>
            <a:r>
              <a:rPr dirty="0" sz="1200" spc="-25">
                <a:solidFill>
                  <a:srgbClr val="00913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9139"/>
                </a:solidFill>
                <a:latin typeface="Tahoma"/>
                <a:cs typeface="Tahoma"/>
              </a:rPr>
              <a:t>North St.</a:t>
            </a:r>
            <a:r>
              <a:rPr dirty="0" sz="1200" spc="-25">
                <a:solidFill>
                  <a:srgbClr val="00913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9139"/>
                </a:solidFill>
                <a:latin typeface="Tahoma"/>
                <a:cs typeface="Tahoma"/>
              </a:rPr>
              <a:t>|</a:t>
            </a:r>
            <a:r>
              <a:rPr dirty="0" sz="1200" spc="-25">
                <a:solidFill>
                  <a:srgbClr val="00913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9139"/>
                </a:solidFill>
                <a:latin typeface="Tahoma"/>
                <a:cs typeface="Tahoma"/>
              </a:rPr>
              <a:t>Suite</a:t>
            </a:r>
            <a:r>
              <a:rPr dirty="0" sz="1200" spc="-5">
                <a:solidFill>
                  <a:srgbClr val="00913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9139"/>
                </a:solidFill>
                <a:latin typeface="Tahoma"/>
                <a:cs typeface="Tahoma"/>
              </a:rPr>
              <a:t>F</a:t>
            </a:r>
            <a:r>
              <a:rPr dirty="0" sz="1200" spc="-20">
                <a:solidFill>
                  <a:srgbClr val="00913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9139"/>
                </a:solidFill>
                <a:latin typeface="Tahoma"/>
                <a:cs typeface="Tahoma"/>
              </a:rPr>
              <a:t>|</a:t>
            </a:r>
            <a:r>
              <a:rPr dirty="0" sz="1200" spc="-10">
                <a:solidFill>
                  <a:srgbClr val="00913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9139"/>
                </a:solidFill>
                <a:latin typeface="Tahoma"/>
                <a:cs typeface="Tahoma"/>
              </a:rPr>
              <a:t>Greenville,</a:t>
            </a:r>
            <a:r>
              <a:rPr dirty="0" sz="1200" spc="-10">
                <a:solidFill>
                  <a:srgbClr val="00913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9139"/>
                </a:solidFill>
                <a:latin typeface="Tahoma"/>
                <a:cs typeface="Tahoma"/>
              </a:rPr>
              <a:t>SC</a:t>
            </a:r>
            <a:r>
              <a:rPr dirty="0" sz="1200" spc="-20">
                <a:solidFill>
                  <a:srgbClr val="009139"/>
                </a:solidFill>
                <a:latin typeface="Tahoma"/>
                <a:cs typeface="Tahoma"/>
              </a:rPr>
              <a:t> 29601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7728" y="9656064"/>
            <a:ext cx="726947" cy="347471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0" y="9592436"/>
            <a:ext cx="7772400" cy="19050"/>
          </a:xfrm>
          <a:custGeom>
            <a:avLst/>
            <a:gdLst/>
            <a:ahLst/>
            <a:cxnLst/>
            <a:rect l="l" t="t" r="r" b="b"/>
            <a:pathLst>
              <a:path w="7772400" h="19050">
                <a:moveTo>
                  <a:pt x="0" y="0"/>
                </a:moveTo>
                <a:lnTo>
                  <a:pt x="0" y="19050"/>
                </a:lnTo>
                <a:lnTo>
                  <a:pt x="7772400" y="19050"/>
                </a:lnTo>
                <a:lnTo>
                  <a:pt x="777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8516" y="1937145"/>
            <a:ext cx="13474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Tahoma"/>
                <a:cs typeface="Tahoma"/>
              </a:rPr>
              <a:t>THIRD</a:t>
            </a:r>
            <a:r>
              <a:rPr dirty="0" sz="1400" spc="-35" b="1">
                <a:latin typeface="Tahoma"/>
                <a:cs typeface="Tahoma"/>
              </a:rPr>
              <a:t> </a:t>
            </a:r>
            <a:r>
              <a:rPr dirty="0" sz="1400" spc="-10" b="1">
                <a:latin typeface="Tahoma"/>
                <a:cs typeface="Tahoma"/>
              </a:rPr>
              <a:t>FLOOR: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761" y="2210561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 h="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19050">
            <a:solidFill>
              <a:srgbClr val="0091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78741" y="2288138"/>
            <a:ext cx="1661795" cy="177800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1000">
                <a:latin typeface="Tahoma"/>
                <a:cs typeface="Tahoma"/>
              </a:rPr>
              <a:t>±3,537</a:t>
            </a:r>
            <a:r>
              <a:rPr dirty="0" sz="1000" spc="-35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SF</a:t>
            </a:r>
            <a:endParaRPr sz="1000">
              <a:latin typeface="Tahoma"/>
              <a:cs typeface="Tahoma"/>
            </a:endParaRPr>
          </a:p>
          <a:p>
            <a:pPr marL="184785" marR="207645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1000">
                <a:latin typeface="Tahoma"/>
                <a:cs typeface="Tahoma"/>
              </a:rPr>
              <a:t>Class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A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-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Office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Space, </a:t>
            </a:r>
            <a:r>
              <a:rPr dirty="0" sz="1000">
                <a:latin typeface="Tahoma"/>
                <a:cs typeface="Tahoma"/>
              </a:rPr>
              <a:t>Retail,</a:t>
            </a:r>
            <a:r>
              <a:rPr dirty="0" sz="1000" spc="-4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Medical,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etc.</a:t>
            </a:r>
            <a:endParaRPr sz="1000">
              <a:latin typeface="Tahoma"/>
              <a:cs typeface="Tahoma"/>
            </a:endParaRPr>
          </a:p>
          <a:p>
            <a:pPr marL="184785" marR="5080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1000">
                <a:latin typeface="Tahoma"/>
                <a:cs typeface="Tahoma"/>
              </a:rPr>
              <a:t>Features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an</a:t>
            </a:r>
            <a:r>
              <a:rPr dirty="0" sz="1000" spc="-5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abundance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 spc="-25">
                <a:latin typeface="Tahoma"/>
                <a:cs typeface="Tahoma"/>
              </a:rPr>
              <a:t>of </a:t>
            </a:r>
            <a:r>
              <a:rPr dirty="0" sz="1000">
                <a:latin typeface="Tahoma"/>
                <a:cs typeface="Tahoma"/>
              </a:rPr>
              <a:t>natural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light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with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floor</a:t>
            </a:r>
            <a:r>
              <a:rPr dirty="0" sz="1000" spc="-25">
                <a:latin typeface="Tahoma"/>
                <a:cs typeface="Tahoma"/>
              </a:rPr>
              <a:t> to </a:t>
            </a:r>
            <a:r>
              <a:rPr dirty="0" sz="1000">
                <a:latin typeface="Tahoma"/>
                <a:cs typeface="Tahoma"/>
              </a:rPr>
              <a:t>ceiling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windows</a:t>
            </a:r>
            <a:endParaRPr sz="1000">
              <a:latin typeface="Tahoma"/>
              <a:cs typeface="Tahoma"/>
            </a:endParaRPr>
          </a:p>
          <a:p>
            <a:pPr marL="184785" marR="267970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1000">
                <a:latin typeface="Tahoma"/>
                <a:cs typeface="Tahoma"/>
              </a:rPr>
              <a:t>Elevator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and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stairwell access</a:t>
            </a:r>
            <a:endParaRPr sz="1000">
              <a:latin typeface="Tahoma"/>
              <a:cs typeface="Tahoma"/>
            </a:endParaRPr>
          </a:p>
          <a:p>
            <a:pPr marL="184785" indent="-1720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1000">
                <a:latin typeface="Tahoma"/>
                <a:cs typeface="Tahoma"/>
              </a:rPr>
              <a:t>Features</a:t>
            </a:r>
            <a:r>
              <a:rPr dirty="0" sz="1000" spc="-4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expansive</a:t>
            </a:r>
            <a:r>
              <a:rPr dirty="0" sz="1000" spc="-45">
                <a:latin typeface="Tahoma"/>
                <a:cs typeface="Tahoma"/>
              </a:rPr>
              <a:t> </a:t>
            </a:r>
            <a:r>
              <a:rPr dirty="0" sz="1000" spc="-20">
                <a:latin typeface="Tahoma"/>
                <a:cs typeface="Tahoma"/>
              </a:rPr>
              <a:t>city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021841" y="2364972"/>
            <a:ext cx="1628139" cy="15963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785" marR="343535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Tahoma"/>
                <a:cs typeface="Tahoma"/>
              </a:rPr>
              <a:t>views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of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Downtown Greenville</a:t>
            </a:r>
            <a:endParaRPr sz="1000">
              <a:latin typeface="Tahoma"/>
              <a:cs typeface="Tahoma"/>
            </a:endParaRPr>
          </a:p>
          <a:p>
            <a:pPr marL="184785" indent="-1720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1000">
                <a:latin typeface="Tahoma"/>
                <a:cs typeface="Tahoma"/>
              </a:rPr>
              <a:t>Exterior</a:t>
            </a:r>
            <a:r>
              <a:rPr dirty="0" sz="1000" spc="-4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signage</a:t>
            </a:r>
            <a:r>
              <a:rPr dirty="0" sz="1000" spc="-2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available</a:t>
            </a:r>
            <a:endParaRPr sz="1000">
              <a:latin typeface="Tahoma"/>
              <a:cs typeface="Tahoma"/>
            </a:endParaRPr>
          </a:p>
          <a:p>
            <a:pPr marL="184785" indent="-1720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1000">
                <a:latin typeface="Tahoma"/>
                <a:cs typeface="Tahoma"/>
              </a:rPr>
              <a:t>Able</a:t>
            </a:r>
            <a:r>
              <a:rPr dirty="0" sz="1000" spc="-2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to</a:t>
            </a:r>
            <a:r>
              <a:rPr dirty="0" sz="1000" spc="-15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be</a:t>
            </a:r>
            <a:r>
              <a:rPr dirty="0" sz="1000" spc="-10">
                <a:latin typeface="Tahoma"/>
                <a:cs typeface="Tahoma"/>
              </a:rPr>
              <a:t> subdivided</a:t>
            </a:r>
            <a:endParaRPr sz="1000">
              <a:latin typeface="Tahoma"/>
              <a:cs typeface="Tahoma"/>
            </a:endParaRPr>
          </a:p>
          <a:p>
            <a:pPr marL="184785" marR="130175" indent="-172720">
              <a:lnSpc>
                <a:spcPct val="97700"/>
              </a:lnSpc>
              <a:spcBef>
                <a:spcPts val="625"/>
              </a:spcBef>
              <a:buFont typeface="Arial"/>
              <a:buChar char="•"/>
              <a:tabLst>
                <a:tab pos="184785" algn="l"/>
              </a:tabLst>
            </a:pPr>
            <a:r>
              <a:rPr dirty="0" sz="1000">
                <a:latin typeface="Tahoma"/>
                <a:cs typeface="Tahoma"/>
              </a:rPr>
              <a:t>Office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layout</a:t>
            </a:r>
            <a:r>
              <a:rPr dirty="0" sz="1000" spc="-1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able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to</a:t>
            </a:r>
            <a:r>
              <a:rPr dirty="0" sz="1000" spc="-25">
                <a:latin typeface="Tahoma"/>
                <a:cs typeface="Tahoma"/>
              </a:rPr>
              <a:t> be </a:t>
            </a:r>
            <a:r>
              <a:rPr dirty="0" sz="1000">
                <a:latin typeface="Tahoma"/>
                <a:cs typeface="Tahoma"/>
              </a:rPr>
              <a:t>customized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>
                <a:latin typeface="Tahoma"/>
                <a:cs typeface="Tahoma"/>
              </a:rPr>
              <a:t>for</a:t>
            </a:r>
            <a:r>
              <a:rPr dirty="0" sz="1000" spc="-30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tenant’s needs </a:t>
            </a:r>
            <a:r>
              <a:rPr dirty="0" sz="950" spc="-25" i="1">
                <a:latin typeface="Tahoma"/>
                <a:cs typeface="Tahoma"/>
              </a:rPr>
              <a:t>(bathroom/elevator/stairs unable</a:t>
            </a:r>
            <a:r>
              <a:rPr dirty="0" sz="950" spc="-50" i="1">
                <a:latin typeface="Tahoma"/>
                <a:cs typeface="Tahoma"/>
              </a:rPr>
              <a:t> </a:t>
            </a:r>
            <a:r>
              <a:rPr dirty="0" sz="950" i="1">
                <a:latin typeface="Tahoma"/>
                <a:cs typeface="Tahoma"/>
              </a:rPr>
              <a:t>to</a:t>
            </a:r>
            <a:r>
              <a:rPr dirty="0" sz="950" spc="-65" i="1">
                <a:latin typeface="Tahoma"/>
                <a:cs typeface="Tahoma"/>
              </a:rPr>
              <a:t> </a:t>
            </a:r>
            <a:r>
              <a:rPr dirty="0" sz="950" i="1">
                <a:latin typeface="Tahoma"/>
                <a:cs typeface="Tahoma"/>
              </a:rPr>
              <a:t>be</a:t>
            </a:r>
            <a:r>
              <a:rPr dirty="0" sz="950" spc="-45" i="1">
                <a:latin typeface="Tahoma"/>
                <a:cs typeface="Tahoma"/>
              </a:rPr>
              <a:t> </a:t>
            </a:r>
            <a:r>
              <a:rPr dirty="0" sz="950" spc="-10" i="1">
                <a:latin typeface="Tahoma"/>
                <a:cs typeface="Tahoma"/>
              </a:rPr>
              <a:t>altered)</a:t>
            </a:r>
            <a:endParaRPr sz="95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155" y="4277867"/>
            <a:ext cx="7427976" cy="524711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14800" y="2031492"/>
            <a:ext cx="3657599" cy="2019300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128375" y="106599"/>
            <a:ext cx="353695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OFFICE/RETAIL</a:t>
            </a:r>
            <a:r>
              <a:rPr dirty="0" spc="-105"/>
              <a:t> </a:t>
            </a:r>
            <a:r>
              <a:rPr dirty="0" spc="-20"/>
              <a:t>SPACE</a:t>
            </a:r>
          </a:p>
          <a:p>
            <a:pPr algn="r" marR="5080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 spc="-10"/>
              <a:t>LEASE</a:t>
            </a:r>
          </a:p>
        </p:txBody>
      </p:sp>
      <p:sp>
        <p:nvSpPr>
          <p:cNvPr id="13" name="object 13" descr=""/>
          <p:cNvSpPr txBox="1"/>
          <p:nvPr/>
        </p:nvSpPr>
        <p:spPr>
          <a:xfrm>
            <a:off x="78739" y="9658940"/>
            <a:ext cx="2002789" cy="3625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Tahoma"/>
                <a:cs typeface="Tahoma"/>
              </a:rPr>
              <a:t>ZACH</a:t>
            </a:r>
            <a:r>
              <a:rPr dirty="0" sz="1100" spc="-1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HINES</a:t>
            </a:r>
            <a:r>
              <a:rPr dirty="0" sz="1100" spc="34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|</a:t>
            </a:r>
            <a:r>
              <a:rPr dirty="0" sz="1100" spc="35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(864)</a:t>
            </a:r>
            <a:r>
              <a:rPr dirty="0" sz="1100" spc="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918-</a:t>
            </a:r>
            <a:r>
              <a:rPr dirty="0" sz="1100" spc="-20">
                <a:latin typeface="Tahoma"/>
                <a:cs typeface="Tahoma"/>
              </a:rPr>
              <a:t>9944 </a:t>
            </a:r>
            <a:r>
              <a:rPr dirty="0" sz="1100" spc="-10">
                <a:latin typeface="Tahoma"/>
                <a:cs typeface="Tahoma"/>
                <a:hlinkClick r:id="rId5"/>
              </a:rPr>
              <a:t>ZHINES@SPENCERHINES.COM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algn="ctr" marL="12700" marR="5080" indent="1270">
              <a:lnSpc>
                <a:spcPct val="100000"/>
              </a:lnSpc>
              <a:spcBef>
                <a:spcPts val="130"/>
              </a:spcBef>
            </a:pPr>
            <a:r>
              <a:rPr dirty="0"/>
              <a:t>No</a:t>
            </a:r>
            <a:r>
              <a:rPr dirty="0" spc="15"/>
              <a:t> </a:t>
            </a:r>
            <a:r>
              <a:rPr dirty="0"/>
              <a:t>warranty</a:t>
            </a:r>
            <a:r>
              <a:rPr dirty="0" spc="-5"/>
              <a:t> </a:t>
            </a:r>
            <a:r>
              <a:rPr dirty="0"/>
              <a:t>or </a:t>
            </a:r>
            <a:r>
              <a:rPr dirty="0" spc="-10"/>
              <a:t>representation,</a:t>
            </a:r>
            <a:r>
              <a:rPr dirty="0" spc="-25"/>
              <a:t> </a:t>
            </a:r>
            <a:r>
              <a:rPr dirty="0"/>
              <a:t>expressed</a:t>
            </a:r>
            <a:r>
              <a:rPr dirty="0" spc="-10"/>
              <a:t> </a:t>
            </a:r>
            <a:r>
              <a:rPr dirty="0"/>
              <a:t>or</a:t>
            </a:r>
            <a:r>
              <a:rPr dirty="0" spc="5"/>
              <a:t> </a:t>
            </a:r>
            <a:r>
              <a:rPr dirty="0"/>
              <a:t>implied,</a:t>
            </a:r>
            <a:r>
              <a:rPr dirty="0" spc="-20"/>
              <a:t> </a:t>
            </a:r>
            <a:r>
              <a:rPr dirty="0"/>
              <a:t>is</a:t>
            </a:r>
            <a:r>
              <a:rPr dirty="0" spc="10"/>
              <a:t> </a:t>
            </a:r>
            <a:r>
              <a:rPr dirty="0"/>
              <a:t>made</a:t>
            </a:r>
            <a:r>
              <a:rPr dirty="0" spc="20"/>
              <a:t> </a:t>
            </a:r>
            <a:r>
              <a:rPr dirty="0" spc="-25"/>
              <a:t>to</a:t>
            </a:r>
            <a:r>
              <a:rPr dirty="0" spc="500"/>
              <a:t> </a:t>
            </a:r>
            <a:r>
              <a:rPr dirty="0"/>
              <a:t>the</a:t>
            </a:r>
            <a:r>
              <a:rPr dirty="0" spc="5"/>
              <a:t> </a:t>
            </a:r>
            <a:r>
              <a:rPr dirty="0"/>
              <a:t>accuracy</a:t>
            </a:r>
            <a:r>
              <a:rPr dirty="0" spc="-5"/>
              <a:t> </a:t>
            </a:r>
            <a:r>
              <a:rPr dirty="0"/>
              <a:t>of</a:t>
            </a:r>
            <a:r>
              <a:rPr dirty="0" spc="15"/>
              <a:t> </a:t>
            </a:r>
            <a:r>
              <a:rPr dirty="0"/>
              <a:t>the</a:t>
            </a:r>
            <a:r>
              <a:rPr dirty="0" spc="5"/>
              <a:t> </a:t>
            </a:r>
            <a:r>
              <a:rPr dirty="0" spc="-10"/>
              <a:t>information contained</a:t>
            </a:r>
            <a:r>
              <a:rPr dirty="0" spc="-20"/>
              <a:t> </a:t>
            </a:r>
            <a:r>
              <a:rPr dirty="0"/>
              <a:t>herein, and</a:t>
            </a:r>
            <a:r>
              <a:rPr dirty="0" spc="5"/>
              <a:t> </a:t>
            </a:r>
            <a:r>
              <a:rPr dirty="0"/>
              <a:t>the</a:t>
            </a:r>
            <a:r>
              <a:rPr dirty="0" spc="5"/>
              <a:t> </a:t>
            </a:r>
            <a:r>
              <a:rPr dirty="0"/>
              <a:t>same</a:t>
            </a:r>
            <a:r>
              <a:rPr dirty="0" spc="5"/>
              <a:t> </a:t>
            </a:r>
            <a:r>
              <a:rPr dirty="0" spc="-25"/>
              <a:t>is</a:t>
            </a:r>
            <a:r>
              <a:rPr dirty="0" spc="500"/>
              <a:t> </a:t>
            </a:r>
            <a:r>
              <a:rPr dirty="0"/>
              <a:t>submitted</a:t>
            </a:r>
            <a:r>
              <a:rPr dirty="0" spc="-25"/>
              <a:t> </a:t>
            </a:r>
            <a:r>
              <a:rPr dirty="0"/>
              <a:t>subject</a:t>
            </a:r>
            <a:r>
              <a:rPr dirty="0" spc="-20"/>
              <a:t> </a:t>
            </a:r>
            <a:r>
              <a:rPr dirty="0"/>
              <a:t>to</a:t>
            </a:r>
            <a:r>
              <a:rPr dirty="0" spc="-5"/>
              <a:t> </a:t>
            </a:r>
            <a:r>
              <a:rPr dirty="0"/>
              <a:t>errors,</a:t>
            </a:r>
            <a:r>
              <a:rPr dirty="0" spc="-30"/>
              <a:t> </a:t>
            </a:r>
            <a:r>
              <a:rPr dirty="0"/>
              <a:t>omissions,</a:t>
            </a:r>
            <a:r>
              <a:rPr dirty="0" spc="-30"/>
              <a:t> </a:t>
            </a:r>
            <a:r>
              <a:rPr dirty="0"/>
              <a:t>change</a:t>
            </a:r>
            <a:r>
              <a:rPr dirty="0" spc="-10"/>
              <a:t> </a:t>
            </a:r>
            <a:r>
              <a:rPr dirty="0"/>
              <a:t>of price,</a:t>
            </a:r>
            <a:r>
              <a:rPr dirty="0" spc="-30"/>
              <a:t> </a:t>
            </a:r>
            <a:r>
              <a:rPr dirty="0"/>
              <a:t>rental</a:t>
            </a:r>
            <a:r>
              <a:rPr dirty="0" spc="-15"/>
              <a:t> </a:t>
            </a:r>
            <a:r>
              <a:rPr dirty="0" spc="-25"/>
              <a:t>or</a:t>
            </a:r>
            <a:r>
              <a:rPr dirty="0" spc="500"/>
              <a:t> </a:t>
            </a:r>
            <a:r>
              <a:rPr dirty="0"/>
              <a:t>other</a:t>
            </a:r>
            <a:r>
              <a:rPr dirty="0" spc="-25"/>
              <a:t> </a:t>
            </a:r>
            <a:r>
              <a:rPr dirty="0"/>
              <a:t>conditions,</a:t>
            </a:r>
            <a:r>
              <a:rPr dirty="0" spc="-30"/>
              <a:t> </a:t>
            </a:r>
            <a:r>
              <a:rPr dirty="0"/>
              <a:t>imposed</a:t>
            </a:r>
            <a:r>
              <a:rPr dirty="0" spc="-20"/>
              <a:t> </a:t>
            </a:r>
            <a:r>
              <a:rPr dirty="0"/>
              <a:t>by the</a:t>
            </a:r>
            <a:r>
              <a:rPr dirty="0" spc="-10"/>
              <a:t> principles.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2440939" y="9674269"/>
            <a:ext cx="2313940" cy="3625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Tahoma"/>
                <a:cs typeface="Tahoma"/>
              </a:rPr>
              <a:t>CAMERON</a:t>
            </a:r>
            <a:r>
              <a:rPr dirty="0" sz="1100" spc="-1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SMITH</a:t>
            </a:r>
            <a:r>
              <a:rPr dirty="0" sz="1100" spc="33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|</a:t>
            </a:r>
            <a:r>
              <a:rPr dirty="0" sz="1100" spc="35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(864)</a:t>
            </a:r>
            <a:r>
              <a:rPr dirty="0" sz="1100" spc="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915-</a:t>
            </a:r>
            <a:r>
              <a:rPr dirty="0" sz="1100" spc="-20">
                <a:latin typeface="Tahoma"/>
                <a:cs typeface="Tahoma"/>
              </a:rPr>
              <a:t>9360 </a:t>
            </a:r>
            <a:r>
              <a:rPr dirty="0" sz="1100" spc="-10">
                <a:latin typeface="Tahoma"/>
                <a:cs typeface="Tahoma"/>
                <a:hlinkClick r:id="rId6"/>
              </a:rPr>
              <a:t>CAMERON@SPENCERHINES.COM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727129" y="677703"/>
            <a:ext cx="1938020" cy="1031240"/>
          </a:xfrm>
          <a:prstGeom prst="rect">
            <a:avLst/>
          </a:prstGeom>
        </p:spPr>
        <p:txBody>
          <a:bodyPr wrap="square" lIns="0" tIns="173355" rIns="0" bIns="0" rtlCol="0" vert="horz">
            <a:spAutoFit/>
          </a:bodyPr>
          <a:lstStyle/>
          <a:p>
            <a:pPr marL="606425">
              <a:lnSpc>
                <a:spcPct val="100000"/>
              </a:lnSpc>
              <a:spcBef>
                <a:spcPts val="1365"/>
              </a:spcBef>
            </a:pPr>
            <a:r>
              <a:rPr dirty="0" sz="2000" b="1">
                <a:solidFill>
                  <a:srgbClr val="FFFFFF"/>
                </a:solidFill>
                <a:latin typeface="Tahoma"/>
                <a:cs typeface="Tahoma"/>
              </a:rPr>
              <a:t>±7,060</a:t>
            </a:r>
            <a:r>
              <a:rPr dirty="0" sz="2000" spc="-25" b="1">
                <a:solidFill>
                  <a:srgbClr val="FFFFFF"/>
                </a:solidFill>
                <a:latin typeface="Tahoma"/>
                <a:cs typeface="Tahoma"/>
              </a:rPr>
              <a:t> SF</a:t>
            </a:r>
            <a:endParaRPr sz="2000">
              <a:latin typeface="Tahoma"/>
              <a:cs typeface="Tahoma"/>
            </a:endParaRPr>
          </a:p>
          <a:p>
            <a:pPr marL="12700" marR="59690" indent="492125">
              <a:lnSpc>
                <a:spcPct val="100000"/>
              </a:lnSpc>
              <a:spcBef>
                <a:spcPts val="890"/>
              </a:spcBef>
            </a:pP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17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E.</a:t>
            </a: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STONE</a:t>
            </a: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AVE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GREENVILLE,</a:t>
            </a:r>
            <a:r>
              <a:rPr dirty="0" sz="1400" spc="-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SC</a:t>
            </a:r>
            <a:r>
              <a:rPr dirty="0" sz="1400" spc="-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29609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52057" y="1277769"/>
            <a:ext cx="3604260" cy="45529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000">
                <a:solidFill>
                  <a:srgbClr val="7E7E7E"/>
                </a:solidFill>
                <a:latin typeface="Tahoma"/>
                <a:cs typeface="Tahoma"/>
              </a:rPr>
              <a:t>COMMERCIAL</a:t>
            </a:r>
            <a:r>
              <a:rPr dirty="0" sz="1000" spc="-3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7E7E7E"/>
                </a:solidFill>
                <a:latin typeface="Tahoma"/>
                <a:cs typeface="Tahoma"/>
              </a:rPr>
              <a:t>REAL</a:t>
            </a:r>
            <a:r>
              <a:rPr dirty="0" sz="1000" spc="-4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7E7E7E"/>
                </a:solidFill>
                <a:latin typeface="Tahoma"/>
                <a:cs typeface="Tahoma"/>
              </a:rPr>
              <a:t>ESTATE</a:t>
            </a:r>
            <a:r>
              <a:rPr dirty="0" sz="1000" spc="-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7E7E7E"/>
                </a:solidFill>
                <a:latin typeface="Tahoma"/>
                <a:cs typeface="Tahoma"/>
              </a:rPr>
              <a:t>SALES,</a:t>
            </a:r>
            <a:r>
              <a:rPr dirty="0" sz="1000" spc="-2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7E7E7E"/>
                </a:solidFill>
                <a:latin typeface="Tahoma"/>
                <a:cs typeface="Tahoma"/>
              </a:rPr>
              <a:t>LEASING,</a:t>
            </a:r>
            <a:r>
              <a:rPr dirty="0" sz="1000" spc="-20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7E7E7E"/>
                </a:solidFill>
                <a:latin typeface="Tahoma"/>
                <a:cs typeface="Tahoma"/>
              </a:rPr>
              <a:t>&amp;</a:t>
            </a:r>
            <a:r>
              <a:rPr dirty="0" sz="1000" spc="-45">
                <a:solidFill>
                  <a:srgbClr val="7E7E7E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7E7E7E"/>
                </a:solidFill>
                <a:latin typeface="Tahoma"/>
                <a:cs typeface="Tahoma"/>
              </a:rPr>
              <a:t>INVESTMENTS</a:t>
            </a:r>
            <a:endParaRPr sz="1000">
              <a:latin typeface="Tahoma"/>
              <a:cs typeface="Tahoma"/>
            </a:endParaRPr>
          </a:p>
          <a:p>
            <a:pPr marL="98425">
              <a:lnSpc>
                <a:spcPct val="100000"/>
              </a:lnSpc>
              <a:spcBef>
                <a:spcPts val="405"/>
              </a:spcBef>
            </a:pPr>
            <a:r>
              <a:rPr dirty="0" sz="1200">
                <a:solidFill>
                  <a:srgbClr val="009139"/>
                </a:solidFill>
                <a:latin typeface="Tahoma"/>
                <a:cs typeface="Tahoma"/>
              </a:rPr>
              <a:t>500</a:t>
            </a:r>
            <a:r>
              <a:rPr dirty="0" sz="1200" spc="-40">
                <a:solidFill>
                  <a:srgbClr val="00913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9139"/>
                </a:solidFill>
                <a:latin typeface="Tahoma"/>
                <a:cs typeface="Tahoma"/>
              </a:rPr>
              <a:t>E.</a:t>
            </a:r>
            <a:r>
              <a:rPr dirty="0" sz="1200" spc="-25">
                <a:solidFill>
                  <a:srgbClr val="00913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9139"/>
                </a:solidFill>
                <a:latin typeface="Tahoma"/>
                <a:cs typeface="Tahoma"/>
              </a:rPr>
              <a:t>North St.</a:t>
            </a:r>
            <a:r>
              <a:rPr dirty="0" sz="1200" spc="-25">
                <a:solidFill>
                  <a:srgbClr val="00913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9139"/>
                </a:solidFill>
                <a:latin typeface="Tahoma"/>
                <a:cs typeface="Tahoma"/>
              </a:rPr>
              <a:t>|</a:t>
            </a:r>
            <a:r>
              <a:rPr dirty="0" sz="1200" spc="-25">
                <a:solidFill>
                  <a:srgbClr val="00913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9139"/>
                </a:solidFill>
                <a:latin typeface="Tahoma"/>
                <a:cs typeface="Tahoma"/>
              </a:rPr>
              <a:t>Suite</a:t>
            </a:r>
            <a:r>
              <a:rPr dirty="0" sz="1200" spc="-5">
                <a:solidFill>
                  <a:srgbClr val="00913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9139"/>
                </a:solidFill>
                <a:latin typeface="Tahoma"/>
                <a:cs typeface="Tahoma"/>
              </a:rPr>
              <a:t>F</a:t>
            </a:r>
            <a:r>
              <a:rPr dirty="0" sz="1200" spc="-20">
                <a:solidFill>
                  <a:srgbClr val="00913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9139"/>
                </a:solidFill>
                <a:latin typeface="Tahoma"/>
                <a:cs typeface="Tahoma"/>
              </a:rPr>
              <a:t>|</a:t>
            </a:r>
            <a:r>
              <a:rPr dirty="0" sz="1200" spc="-10">
                <a:solidFill>
                  <a:srgbClr val="00913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9139"/>
                </a:solidFill>
                <a:latin typeface="Tahoma"/>
                <a:cs typeface="Tahoma"/>
              </a:rPr>
              <a:t>Greenville,</a:t>
            </a:r>
            <a:r>
              <a:rPr dirty="0" sz="1200" spc="-10">
                <a:solidFill>
                  <a:srgbClr val="009139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9139"/>
                </a:solidFill>
                <a:latin typeface="Tahoma"/>
                <a:cs typeface="Tahoma"/>
              </a:rPr>
              <a:t>SC</a:t>
            </a:r>
            <a:r>
              <a:rPr dirty="0" sz="1200" spc="-20">
                <a:solidFill>
                  <a:srgbClr val="009139"/>
                </a:solidFill>
                <a:latin typeface="Tahoma"/>
                <a:cs typeface="Tahoma"/>
              </a:rPr>
              <a:t> 29601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7728" y="9656064"/>
            <a:ext cx="726947" cy="347471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0" y="9592436"/>
            <a:ext cx="7772400" cy="19050"/>
          </a:xfrm>
          <a:custGeom>
            <a:avLst/>
            <a:gdLst/>
            <a:ahLst/>
            <a:cxnLst/>
            <a:rect l="l" t="t" r="r" b="b"/>
            <a:pathLst>
              <a:path w="7772400" h="19050">
                <a:moveTo>
                  <a:pt x="0" y="0"/>
                </a:moveTo>
                <a:lnTo>
                  <a:pt x="0" y="19050"/>
                </a:lnTo>
                <a:lnTo>
                  <a:pt x="7772400" y="19050"/>
                </a:lnTo>
                <a:lnTo>
                  <a:pt x="7772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13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82254" y="1972893"/>
            <a:ext cx="9766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Tahoma"/>
                <a:cs typeface="Tahoma"/>
              </a:rPr>
              <a:t>LOCATION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5333" y="2222754"/>
            <a:ext cx="1638300" cy="0"/>
          </a:xfrm>
          <a:custGeom>
            <a:avLst/>
            <a:gdLst/>
            <a:ahLst/>
            <a:cxnLst/>
            <a:rect l="l" t="t" r="r" b="b"/>
            <a:pathLst>
              <a:path w="1638300" h="0">
                <a:moveTo>
                  <a:pt x="0" y="0"/>
                </a:moveTo>
                <a:lnTo>
                  <a:pt x="1638300" y="0"/>
                </a:lnTo>
              </a:path>
            </a:pathLst>
          </a:custGeom>
          <a:ln w="19050">
            <a:solidFill>
              <a:srgbClr val="0091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89181" y="6763735"/>
            <a:ext cx="1888489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Tahoma"/>
                <a:cs typeface="Tahoma"/>
              </a:rPr>
              <a:t>SITE</a:t>
            </a:r>
            <a:r>
              <a:rPr dirty="0" sz="1400" spc="-25" b="1">
                <a:latin typeface="Tahoma"/>
                <a:cs typeface="Tahoma"/>
              </a:rPr>
              <a:t> </a:t>
            </a:r>
            <a:r>
              <a:rPr dirty="0" sz="1400" spc="-10" b="1">
                <a:latin typeface="Tahoma"/>
                <a:cs typeface="Tahoma"/>
              </a:rPr>
              <a:t>PHOTOGRAPHY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11429" y="7012685"/>
            <a:ext cx="3266440" cy="0"/>
          </a:xfrm>
          <a:custGeom>
            <a:avLst/>
            <a:gdLst/>
            <a:ahLst/>
            <a:cxnLst/>
            <a:rect l="l" t="t" r="r" b="b"/>
            <a:pathLst>
              <a:path w="3266440" h="0">
                <a:moveTo>
                  <a:pt x="0" y="0"/>
                </a:moveTo>
                <a:lnTo>
                  <a:pt x="3265932" y="0"/>
                </a:lnTo>
              </a:path>
            </a:pathLst>
          </a:custGeom>
          <a:ln w="19050">
            <a:solidFill>
              <a:srgbClr val="00913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1903530" y="1962141"/>
            <a:ext cx="55670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ahoma"/>
                <a:cs typeface="Tahoma"/>
              </a:rPr>
              <a:t>Across</a:t>
            </a:r>
            <a:r>
              <a:rPr dirty="0" sz="900" spc="-3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from</a:t>
            </a:r>
            <a:r>
              <a:rPr dirty="0" sz="900" spc="-1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Main</a:t>
            </a:r>
            <a:r>
              <a:rPr dirty="0" sz="900" spc="-2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and</a:t>
            </a:r>
            <a:r>
              <a:rPr dirty="0" sz="900" spc="-1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Stone</a:t>
            </a:r>
            <a:r>
              <a:rPr dirty="0" sz="900" spc="-3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apartment community</a:t>
            </a:r>
            <a:r>
              <a:rPr dirty="0" sz="900" spc="-5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and</a:t>
            </a:r>
            <a:r>
              <a:rPr dirty="0" sz="900" spc="-1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steps from</a:t>
            </a:r>
            <a:r>
              <a:rPr dirty="0" sz="900" spc="-2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N.</a:t>
            </a:r>
            <a:r>
              <a:rPr dirty="0" sz="900" spc="-1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Main</a:t>
            </a:r>
            <a:r>
              <a:rPr dirty="0" sz="900" spc="-2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Street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and</a:t>
            </a:r>
            <a:r>
              <a:rPr dirty="0" sz="900" spc="-1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Stone</a:t>
            </a:r>
            <a:r>
              <a:rPr dirty="0" sz="900" spc="-3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Ave. </a:t>
            </a:r>
            <a:r>
              <a:rPr dirty="0" sz="900" spc="-10">
                <a:latin typeface="Tahoma"/>
                <a:cs typeface="Tahoma"/>
              </a:rPr>
              <a:t>intersection </a:t>
            </a:r>
            <a:r>
              <a:rPr dirty="0" sz="900">
                <a:latin typeface="Tahoma"/>
                <a:cs typeface="Tahoma"/>
              </a:rPr>
              <a:t>and</a:t>
            </a:r>
            <a:r>
              <a:rPr dirty="0" sz="900" spc="-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the</a:t>
            </a:r>
            <a:r>
              <a:rPr dirty="0" sz="900" spc="-15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heart of</a:t>
            </a:r>
            <a:r>
              <a:rPr dirty="0" sz="900" spc="-20">
                <a:latin typeface="Tahoma"/>
                <a:cs typeface="Tahoma"/>
              </a:rPr>
              <a:t> </a:t>
            </a:r>
            <a:r>
              <a:rPr dirty="0" sz="900">
                <a:latin typeface="Tahoma"/>
                <a:cs typeface="Tahoma"/>
              </a:rPr>
              <a:t>Downtown</a:t>
            </a:r>
            <a:r>
              <a:rPr dirty="0" sz="900" spc="-45">
                <a:latin typeface="Tahoma"/>
                <a:cs typeface="Tahoma"/>
              </a:rPr>
              <a:t> </a:t>
            </a:r>
            <a:r>
              <a:rPr dirty="0" sz="900" spc="-10">
                <a:latin typeface="Tahoma"/>
                <a:cs typeface="Tahoma"/>
              </a:rPr>
              <a:t>Greenville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167640" y="2348484"/>
            <a:ext cx="7512050" cy="4196080"/>
            <a:chOff x="167640" y="2348484"/>
            <a:chExt cx="7512050" cy="4196080"/>
          </a:xfrm>
        </p:grpSpPr>
        <p:sp>
          <p:nvSpPr>
            <p:cNvPr id="11" name="object 11" descr=""/>
            <p:cNvSpPr/>
            <p:nvPr/>
          </p:nvSpPr>
          <p:spPr>
            <a:xfrm>
              <a:off x="3892105" y="317125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0" y="4762"/>
                  </a:moveTo>
                  <a:lnTo>
                    <a:pt x="1394" y="1394"/>
                  </a:lnTo>
                  <a:lnTo>
                    <a:pt x="4762" y="0"/>
                  </a:lnTo>
                  <a:lnTo>
                    <a:pt x="8130" y="1394"/>
                  </a:lnTo>
                  <a:lnTo>
                    <a:pt x="9525" y="4762"/>
                  </a:lnTo>
                  <a:lnTo>
                    <a:pt x="8130" y="8130"/>
                  </a:lnTo>
                  <a:lnTo>
                    <a:pt x="4762" y="9525"/>
                  </a:lnTo>
                  <a:lnTo>
                    <a:pt x="1394" y="8130"/>
                  </a:lnTo>
                  <a:lnTo>
                    <a:pt x="0" y="47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640" y="2348484"/>
              <a:ext cx="7450835" cy="419555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79691" y="3276600"/>
              <a:ext cx="512063" cy="30175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33388" y="3468624"/>
              <a:ext cx="146303" cy="2910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74891" y="3659124"/>
              <a:ext cx="138683" cy="12801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37248" y="3700272"/>
              <a:ext cx="606551" cy="19507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96840" y="5167883"/>
              <a:ext cx="690371" cy="26212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11952" y="4579620"/>
              <a:ext cx="405384" cy="422148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68567" y="4992623"/>
              <a:ext cx="155447" cy="310895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87211" y="5871971"/>
              <a:ext cx="59435" cy="117347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6013703" y="5583935"/>
              <a:ext cx="1530350" cy="376555"/>
            </a:xfrm>
            <a:custGeom>
              <a:avLst/>
              <a:gdLst/>
              <a:ahLst/>
              <a:cxnLst/>
              <a:rect l="l" t="t" r="r" b="b"/>
              <a:pathLst>
                <a:path w="1530350" h="376554">
                  <a:moveTo>
                    <a:pt x="1530096" y="0"/>
                  </a:moveTo>
                  <a:lnTo>
                    <a:pt x="0" y="0"/>
                  </a:lnTo>
                  <a:lnTo>
                    <a:pt x="0" y="376427"/>
                  </a:lnTo>
                  <a:lnTo>
                    <a:pt x="1530096" y="376427"/>
                  </a:lnTo>
                  <a:lnTo>
                    <a:pt x="15300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96000" y="5606796"/>
              <a:ext cx="1412747" cy="321563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46047" y="2718828"/>
              <a:ext cx="1331975" cy="19505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62376" y="2734800"/>
              <a:ext cx="1292148" cy="156552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42915" y="3622548"/>
              <a:ext cx="1382267" cy="402335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5069864" y="3649548"/>
              <a:ext cx="1276350" cy="294640"/>
            </a:xfrm>
            <a:custGeom>
              <a:avLst/>
              <a:gdLst/>
              <a:ahLst/>
              <a:cxnLst/>
              <a:rect l="l" t="t" r="r" b="b"/>
              <a:pathLst>
                <a:path w="1276350" h="294639">
                  <a:moveTo>
                    <a:pt x="1275765" y="0"/>
                  </a:moveTo>
                  <a:lnTo>
                    <a:pt x="0" y="26568"/>
                  </a:lnTo>
                  <a:lnTo>
                    <a:pt x="65176" y="294487"/>
                  </a:lnTo>
                  <a:lnTo>
                    <a:pt x="1275765" y="0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89020" y="2907791"/>
              <a:ext cx="1685543" cy="1165859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82540" y="4195572"/>
              <a:ext cx="1324355" cy="685799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5109263" y="4222272"/>
              <a:ext cx="1218565" cy="579755"/>
            </a:xfrm>
            <a:custGeom>
              <a:avLst/>
              <a:gdLst/>
              <a:ahLst/>
              <a:cxnLst/>
              <a:rect l="l" t="t" r="r" b="b"/>
              <a:pathLst>
                <a:path w="1218564" h="579754">
                  <a:moveTo>
                    <a:pt x="1217955" y="0"/>
                  </a:moveTo>
                  <a:lnTo>
                    <a:pt x="0" y="337235"/>
                  </a:lnTo>
                  <a:lnTo>
                    <a:pt x="67094" y="579526"/>
                  </a:lnTo>
                  <a:lnTo>
                    <a:pt x="1217955" y="0"/>
                  </a:lnTo>
                  <a:close/>
                </a:path>
              </a:pathLst>
            </a:custGeom>
            <a:solidFill>
              <a:srgbClr val="FFFFFF">
                <a:alpha val="7097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25596" y="4032504"/>
              <a:ext cx="1598675" cy="1142999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20867" y="2756916"/>
              <a:ext cx="579107" cy="131063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5434939" y="2770987"/>
              <a:ext cx="545465" cy="97790"/>
            </a:xfrm>
            <a:custGeom>
              <a:avLst/>
              <a:gdLst/>
              <a:ahLst/>
              <a:cxnLst/>
              <a:rect l="l" t="t" r="r" b="b"/>
              <a:pathLst>
                <a:path w="545464" h="97789">
                  <a:moveTo>
                    <a:pt x="126085" y="71767"/>
                  </a:moveTo>
                  <a:lnTo>
                    <a:pt x="102908" y="71767"/>
                  </a:lnTo>
                  <a:lnTo>
                    <a:pt x="102908" y="97497"/>
                  </a:lnTo>
                  <a:lnTo>
                    <a:pt x="126085" y="97497"/>
                  </a:lnTo>
                  <a:lnTo>
                    <a:pt x="126085" y="71767"/>
                  </a:lnTo>
                  <a:close/>
                </a:path>
                <a:path w="545464" h="97789">
                  <a:moveTo>
                    <a:pt x="353987" y="0"/>
                  </a:moveTo>
                  <a:lnTo>
                    <a:pt x="327266" y="0"/>
                  </a:lnTo>
                  <a:lnTo>
                    <a:pt x="294322" y="97510"/>
                  </a:lnTo>
                  <a:lnTo>
                    <a:pt x="318884" y="97510"/>
                  </a:lnTo>
                  <a:lnTo>
                    <a:pt x="324967" y="77597"/>
                  </a:lnTo>
                  <a:lnTo>
                    <a:pt x="380193" y="77597"/>
                  </a:lnTo>
                  <a:lnTo>
                    <a:pt x="374222" y="59918"/>
                  </a:lnTo>
                  <a:lnTo>
                    <a:pt x="330339" y="59918"/>
                  </a:lnTo>
                  <a:lnTo>
                    <a:pt x="340296" y="27762"/>
                  </a:lnTo>
                  <a:lnTo>
                    <a:pt x="363362" y="27762"/>
                  </a:lnTo>
                  <a:lnTo>
                    <a:pt x="353987" y="0"/>
                  </a:lnTo>
                  <a:close/>
                </a:path>
                <a:path w="545464" h="97789">
                  <a:moveTo>
                    <a:pt x="380193" y="77597"/>
                  </a:moveTo>
                  <a:lnTo>
                    <a:pt x="355612" y="77597"/>
                  </a:lnTo>
                  <a:lnTo>
                    <a:pt x="361708" y="97510"/>
                  </a:lnTo>
                  <a:lnTo>
                    <a:pt x="386918" y="97510"/>
                  </a:lnTo>
                  <a:lnTo>
                    <a:pt x="380193" y="77597"/>
                  </a:lnTo>
                  <a:close/>
                </a:path>
                <a:path w="545464" h="97789">
                  <a:moveTo>
                    <a:pt x="363362" y="27762"/>
                  </a:moveTo>
                  <a:lnTo>
                    <a:pt x="340296" y="27762"/>
                  </a:lnTo>
                  <a:lnTo>
                    <a:pt x="350253" y="59918"/>
                  </a:lnTo>
                  <a:lnTo>
                    <a:pt x="374222" y="59918"/>
                  </a:lnTo>
                  <a:lnTo>
                    <a:pt x="363362" y="27762"/>
                  </a:lnTo>
                  <a:close/>
                </a:path>
                <a:path w="545464" h="97789">
                  <a:moveTo>
                    <a:pt x="491832" y="0"/>
                  </a:moveTo>
                  <a:lnTo>
                    <a:pt x="461772" y="0"/>
                  </a:lnTo>
                  <a:lnTo>
                    <a:pt x="461772" y="97510"/>
                  </a:lnTo>
                  <a:lnTo>
                    <a:pt x="484174" y="97510"/>
                  </a:lnTo>
                  <a:lnTo>
                    <a:pt x="484174" y="29527"/>
                  </a:lnTo>
                  <a:lnTo>
                    <a:pt x="508275" y="29527"/>
                  </a:lnTo>
                  <a:lnTo>
                    <a:pt x="491832" y="0"/>
                  </a:lnTo>
                  <a:close/>
                </a:path>
                <a:path w="545464" h="97789">
                  <a:moveTo>
                    <a:pt x="508275" y="29527"/>
                  </a:moveTo>
                  <a:lnTo>
                    <a:pt x="484174" y="29527"/>
                  </a:lnTo>
                  <a:lnTo>
                    <a:pt x="521754" y="97510"/>
                  </a:lnTo>
                  <a:lnTo>
                    <a:pt x="545338" y="97510"/>
                  </a:lnTo>
                  <a:lnTo>
                    <a:pt x="545338" y="55854"/>
                  </a:lnTo>
                  <a:lnTo>
                    <a:pt x="522935" y="55854"/>
                  </a:lnTo>
                  <a:lnTo>
                    <a:pt x="508275" y="29527"/>
                  </a:lnTo>
                  <a:close/>
                </a:path>
                <a:path w="545464" h="97789">
                  <a:moveTo>
                    <a:pt x="545338" y="0"/>
                  </a:moveTo>
                  <a:lnTo>
                    <a:pt x="522935" y="0"/>
                  </a:lnTo>
                  <a:lnTo>
                    <a:pt x="522935" y="55854"/>
                  </a:lnTo>
                  <a:lnTo>
                    <a:pt x="545338" y="55854"/>
                  </a:lnTo>
                  <a:lnTo>
                    <a:pt x="545338" y="0"/>
                  </a:lnTo>
                  <a:close/>
                </a:path>
                <a:path w="545464" h="97789">
                  <a:moveTo>
                    <a:pt x="444830" y="80479"/>
                  </a:moveTo>
                  <a:lnTo>
                    <a:pt x="392315" y="80479"/>
                  </a:lnTo>
                  <a:lnTo>
                    <a:pt x="392315" y="97510"/>
                  </a:lnTo>
                  <a:lnTo>
                    <a:pt x="444830" y="97510"/>
                  </a:lnTo>
                  <a:lnTo>
                    <a:pt x="444830" y="80479"/>
                  </a:lnTo>
                  <a:close/>
                </a:path>
                <a:path w="545464" h="97789">
                  <a:moveTo>
                    <a:pt x="430822" y="17030"/>
                  </a:moveTo>
                  <a:lnTo>
                    <a:pt x="406323" y="17030"/>
                  </a:lnTo>
                  <a:lnTo>
                    <a:pt x="406323" y="80479"/>
                  </a:lnTo>
                  <a:lnTo>
                    <a:pt x="430822" y="80479"/>
                  </a:lnTo>
                  <a:lnTo>
                    <a:pt x="430822" y="17030"/>
                  </a:lnTo>
                  <a:close/>
                </a:path>
                <a:path w="545464" h="97789">
                  <a:moveTo>
                    <a:pt x="444830" y="0"/>
                  </a:moveTo>
                  <a:lnTo>
                    <a:pt x="392315" y="0"/>
                  </a:lnTo>
                  <a:lnTo>
                    <a:pt x="392315" y="17030"/>
                  </a:lnTo>
                  <a:lnTo>
                    <a:pt x="444830" y="17030"/>
                  </a:lnTo>
                  <a:lnTo>
                    <a:pt x="444830" y="0"/>
                  </a:lnTo>
                  <a:close/>
                </a:path>
                <a:path w="545464" h="97789">
                  <a:moveTo>
                    <a:pt x="212636" y="0"/>
                  </a:moveTo>
                  <a:lnTo>
                    <a:pt x="184404" y="0"/>
                  </a:lnTo>
                  <a:lnTo>
                    <a:pt x="184404" y="97510"/>
                  </a:lnTo>
                  <a:lnTo>
                    <a:pt x="207454" y="97510"/>
                  </a:lnTo>
                  <a:lnTo>
                    <a:pt x="207454" y="32867"/>
                  </a:lnTo>
                  <a:lnTo>
                    <a:pt x="227387" y="32867"/>
                  </a:lnTo>
                  <a:lnTo>
                    <a:pt x="212636" y="0"/>
                  </a:lnTo>
                  <a:close/>
                </a:path>
                <a:path w="545464" h="97789">
                  <a:moveTo>
                    <a:pt x="284010" y="32867"/>
                  </a:moveTo>
                  <a:lnTo>
                    <a:pt x="259651" y="32867"/>
                  </a:lnTo>
                  <a:lnTo>
                    <a:pt x="259651" y="97510"/>
                  </a:lnTo>
                  <a:lnTo>
                    <a:pt x="284010" y="97510"/>
                  </a:lnTo>
                  <a:lnTo>
                    <a:pt x="284010" y="32867"/>
                  </a:lnTo>
                  <a:close/>
                </a:path>
                <a:path w="545464" h="97789">
                  <a:moveTo>
                    <a:pt x="227387" y="32867"/>
                  </a:moveTo>
                  <a:lnTo>
                    <a:pt x="207454" y="32867"/>
                  </a:lnTo>
                  <a:lnTo>
                    <a:pt x="225209" y="74587"/>
                  </a:lnTo>
                  <a:lnTo>
                    <a:pt x="241896" y="74587"/>
                  </a:lnTo>
                  <a:lnTo>
                    <a:pt x="253154" y="48132"/>
                  </a:lnTo>
                  <a:lnTo>
                    <a:pt x="234238" y="48132"/>
                  </a:lnTo>
                  <a:lnTo>
                    <a:pt x="227387" y="32867"/>
                  </a:lnTo>
                  <a:close/>
                </a:path>
                <a:path w="545464" h="97789">
                  <a:moveTo>
                    <a:pt x="284010" y="0"/>
                  </a:moveTo>
                  <a:lnTo>
                    <a:pt x="255790" y="0"/>
                  </a:lnTo>
                  <a:lnTo>
                    <a:pt x="234238" y="48132"/>
                  </a:lnTo>
                  <a:lnTo>
                    <a:pt x="253154" y="48132"/>
                  </a:lnTo>
                  <a:lnTo>
                    <a:pt x="259651" y="32867"/>
                  </a:lnTo>
                  <a:lnTo>
                    <a:pt x="284010" y="32867"/>
                  </a:lnTo>
                  <a:lnTo>
                    <a:pt x="284010" y="0"/>
                  </a:lnTo>
                  <a:close/>
                </a:path>
                <a:path w="545464" h="97789">
                  <a:moveTo>
                    <a:pt x="30060" y="0"/>
                  </a:moveTo>
                  <a:lnTo>
                    <a:pt x="0" y="0"/>
                  </a:lnTo>
                  <a:lnTo>
                    <a:pt x="0" y="97510"/>
                  </a:lnTo>
                  <a:lnTo>
                    <a:pt x="22402" y="97510"/>
                  </a:lnTo>
                  <a:lnTo>
                    <a:pt x="22402" y="29527"/>
                  </a:lnTo>
                  <a:lnTo>
                    <a:pt x="46503" y="29527"/>
                  </a:lnTo>
                  <a:lnTo>
                    <a:pt x="30060" y="0"/>
                  </a:lnTo>
                  <a:close/>
                </a:path>
                <a:path w="545464" h="97789">
                  <a:moveTo>
                    <a:pt x="46503" y="29527"/>
                  </a:moveTo>
                  <a:lnTo>
                    <a:pt x="22402" y="29527"/>
                  </a:lnTo>
                  <a:lnTo>
                    <a:pt x="59982" y="97510"/>
                  </a:lnTo>
                  <a:lnTo>
                    <a:pt x="83566" y="97510"/>
                  </a:lnTo>
                  <a:lnTo>
                    <a:pt x="83566" y="55854"/>
                  </a:lnTo>
                  <a:lnTo>
                    <a:pt x="61163" y="55854"/>
                  </a:lnTo>
                  <a:lnTo>
                    <a:pt x="46503" y="29527"/>
                  </a:lnTo>
                  <a:close/>
                </a:path>
                <a:path w="545464" h="97789">
                  <a:moveTo>
                    <a:pt x="83566" y="0"/>
                  </a:moveTo>
                  <a:lnTo>
                    <a:pt x="61163" y="0"/>
                  </a:lnTo>
                  <a:lnTo>
                    <a:pt x="61163" y="55854"/>
                  </a:lnTo>
                  <a:lnTo>
                    <a:pt x="83566" y="55854"/>
                  </a:lnTo>
                  <a:lnTo>
                    <a:pt x="835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5537847" y="2842755"/>
              <a:ext cx="23495" cy="26034"/>
            </a:xfrm>
            <a:custGeom>
              <a:avLst/>
              <a:gdLst/>
              <a:ahLst/>
              <a:cxnLst/>
              <a:rect l="l" t="t" r="r" b="b"/>
              <a:pathLst>
                <a:path w="23495" h="26035">
                  <a:moveTo>
                    <a:pt x="0" y="0"/>
                  </a:moveTo>
                  <a:lnTo>
                    <a:pt x="23177" y="0"/>
                  </a:lnTo>
                  <a:lnTo>
                    <a:pt x="23177" y="25730"/>
                  </a:lnTo>
                  <a:lnTo>
                    <a:pt x="0" y="2573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617819" y="2769463"/>
              <a:ext cx="363981" cy="100558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5434939" y="2770987"/>
              <a:ext cx="83820" cy="97790"/>
            </a:xfrm>
            <a:custGeom>
              <a:avLst/>
              <a:gdLst/>
              <a:ahLst/>
              <a:cxnLst/>
              <a:rect l="l" t="t" r="r" b="b"/>
              <a:pathLst>
                <a:path w="83820" h="97789">
                  <a:moveTo>
                    <a:pt x="0" y="0"/>
                  </a:moveTo>
                  <a:lnTo>
                    <a:pt x="30060" y="0"/>
                  </a:lnTo>
                  <a:lnTo>
                    <a:pt x="61163" y="55854"/>
                  </a:lnTo>
                  <a:lnTo>
                    <a:pt x="61163" y="0"/>
                  </a:lnTo>
                  <a:lnTo>
                    <a:pt x="83566" y="0"/>
                  </a:lnTo>
                  <a:lnTo>
                    <a:pt x="83566" y="97510"/>
                  </a:lnTo>
                  <a:lnTo>
                    <a:pt x="59982" y="97510"/>
                  </a:lnTo>
                  <a:lnTo>
                    <a:pt x="22402" y="29527"/>
                  </a:lnTo>
                  <a:lnTo>
                    <a:pt x="22402" y="97510"/>
                  </a:lnTo>
                  <a:lnTo>
                    <a:pt x="0" y="9751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60847" y="2915411"/>
              <a:ext cx="902207" cy="134111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82624" y="3534155"/>
              <a:ext cx="1202436" cy="29870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95300" y="4882896"/>
              <a:ext cx="1770887" cy="56997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58128" y="3962400"/>
              <a:ext cx="1321307" cy="99212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31279" y="4035551"/>
              <a:ext cx="1156716" cy="827531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6416992" y="4021264"/>
              <a:ext cx="1185545" cy="856615"/>
            </a:xfrm>
            <a:custGeom>
              <a:avLst/>
              <a:gdLst/>
              <a:ahLst/>
              <a:cxnLst/>
              <a:rect l="l" t="t" r="r" b="b"/>
              <a:pathLst>
                <a:path w="1185545" h="856614">
                  <a:moveTo>
                    <a:pt x="0" y="0"/>
                  </a:moveTo>
                  <a:lnTo>
                    <a:pt x="1185291" y="0"/>
                  </a:lnTo>
                  <a:lnTo>
                    <a:pt x="1185291" y="856106"/>
                  </a:lnTo>
                  <a:lnTo>
                    <a:pt x="0" y="856106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F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333744" y="3541776"/>
              <a:ext cx="743711" cy="694943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6374893" y="3582918"/>
              <a:ext cx="607060" cy="561340"/>
            </a:xfrm>
            <a:custGeom>
              <a:avLst/>
              <a:gdLst/>
              <a:ahLst/>
              <a:cxnLst/>
              <a:rect l="l" t="t" r="r" b="b"/>
              <a:pathLst>
                <a:path w="607059" h="561339">
                  <a:moveTo>
                    <a:pt x="303276" y="0"/>
                  </a:moveTo>
                  <a:lnTo>
                    <a:pt x="231686" y="214223"/>
                  </a:lnTo>
                  <a:lnTo>
                    <a:pt x="0" y="214223"/>
                  </a:lnTo>
                  <a:lnTo>
                    <a:pt x="187439" y="346621"/>
                  </a:lnTo>
                  <a:lnTo>
                    <a:pt x="115836" y="560832"/>
                  </a:lnTo>
                  <a:lnTo>
                    <a:pt x="303276" y="428434"/>
                  </a:lnTo>
                  <a:lnTo>
                    <a:pt x="490715" y="560832"/>
                  </a:lnTo>
                  <a:lnTo>
                    <a:pt x="419112" y="346621"/>
                  </a:lnTo>
                  <a:lnTo>
                    <a:pt x="606552" y="214223"/>
                  </a:lnTo>
                  <a:lnTo>
                    <a:pt x="374865" y="214223"/>
                  </a:lnTo>
                  <a:lnTo>
                    <a:pt x="30327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6374891" y="3582918"/>
              <a:ext cx="607060" cy="561340"/>
            </a:xfrm>
            <a:custGeom>
              <a:avLst/>
              <a:gdLst/>
              <a:ahLst/>
              <a:cxnLst/>
              <a:rect l="l" t="t" r="r" b="b"/>
              <a:pathLst>
                <a:path w="607059" h="561339">
                  <a:moveTo>
                    <a:pt x="0" y="214223"/>
                  </a:moveTo>
                  <a:lnTo>
                    <a:pt x="231686" y="214223"/>
                  </a:lnTo>
                  <a:lnTo>
                    <a:pt x="303276" y="0"/>
                  </a:lnTo>
                  <a:lnTo>
                    <a:pt x="374865" y="214223"/>
                  </a:lnTo>
                  <a:lnTo>
                    <a:pt x="606552" y="214223"/>
                  </a:lnTo>
                  <a:lnTo>
                    <a:pt x="419112" y="346621"/>
                  </a:lnTo>
                  <a:lnTo>
                    <a:pt x="490715" y="560832"/>
                  </a:lnTo>
                  <a:lnTo>
                    <a:pt x="303276" y="428434"/>
                  </a:lnTo>
                  <a:lnTo>
                    <a:pt x="115836" y="560832"/>
                  </a:lnTo>
                  <a:lnTo>
                    <a:pt x="187439" y="346621"/>
                  </a:lnTo>
                  <a:lnTo>
                    <a:pt x="0" y="214223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/>
          <p:nvPr/>
        </p:nvSpPr>
        <p:spPr>
          <a:xfrm>
            <a:off x="4009191" y="3700777"/>
            <a:ext cx="782955" cy="21209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 marR="5080" indent="116839">
              <a:lnSpc>
                <a:spcPts val="710"/>
              </a:lnSpc>
              <a:spcBef>
                <a:spcPts val="165"/>
              </a:spcBef>
            </a:pPr>
            <a:r>
              <a:rPr dirty="0" sz="600" i="1">
                <a:solidFill>
                  <a:srgbClr val="FFFFFF"/>
                </a:solidFill>
                <a:latin typeface="Tahoma"/>
                <a:cs typeface="Tahoma"/>
              </a:rPr>
              <a:t>Main</a:t>
            </a:r>
            <a:r>
              <a:rPr dirty="0" sz="600" spc="-15" i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00" i="1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600" spc="-15" i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00" spc="-10" i="1">
                <a:solidFill>
                  <a:srgbClr val="FFFFFF"/>
                </a:solidFill>
                <a:latin typeface="Tahoma"/>
                <a:cs typeface="Tahoma"/>
              </a:rPr>
              <a:t>Stone</a:t>
            </a:r>
            <a:r>
              <a:rPr dirty="0" sz="600" spc="500" i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00" i="1">
                <a:solidFill>
                  <a:srgbClr val="FFFFFF"/>
                </a:solidFill>
                <a:latin typeface="Tahoma"/>
                <a:cs typeface="Tahoma"/>
              </a:rPr>
              <a:t>Apartment</a:t>
            </a:r>
            <a:r>
              <a:rPr dirty="0" sz="600" spc="-40" i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00" spc="-10" i="1">
                <a:solidFill>
                  <a:srgbClr val="FFFFFF"/>
                </a:solidFill>
                <a:latin typeface="Tahoma"/>
                <a:cs typeface="Tahoma"/>
              </a:rPr>
              <a:t>Community</a:t>
            </a:r>
            <a:endParaRPr sz="600">
              <a:latin typeface="Tahoma"/>
              <a:cs typeface="Tahoma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3997990" y="4776569"/>
            <a:ext cx="782955" cy="21209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 marR="5080" indent="116839">
              <a:lnSpc>
                <a:spcPts val="710"/>
              </a:lnSpc>
              <a:spcBef>
                <a:spcPts val="165"/>
              </a:spcBef>
            </a:pPr>
            <a:r>
              <a:rPr dirty="0" sz="600" i="1">
                <a:solidFill>
                  <a:srgbClr val="FFFFFF"/>
                </a:solidFill>
                <a:latin typeface="Tahoma"/>
                <a:cs typeface="Tahoma"/>
              </a:rPr>
              <a:t>Main</a:t>
            </a:r>
            <a:r>
              <a:rPr dirty="0" sz="600" spc="-15" i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00" i="1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600" spc="-15" i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00" spc="-10" i="1">
                <a:solidFill>
                  <a:srgbClr val="FFFFFF"/>
                </a:solidFill>
                <a:latin typeface="Tahoma"/>
                <a:cs typeface="Tahoma"/>
              </a:rPr>
              <a:t>Stone</a:t>
            </a:r>
            <a:r>
              <a:rPr dirty="0" sz="600" spc="500" i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00" i="1">
                <a:solidFill>
                  <a:srgbClr val="FFFFFF"/>
                </a:solidFill>
                <a:latin typeface="Tahoma"/>
                <a:cs typeface="Tahoma"/>
              </a:rPr>
              <a:t>Apartment</a:t>
            </a:r>
            <a:r>
              <a:rPr dirty="0" sz="600" spc="-40" i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600" spc="-10" i="1">
                <a:solidFill>
                  <a:srgbClr val="FFFFFF"/>
                </a:solidFill>
                <a:latin typeface="Tahoma"/>
                <a:cs typeface="Tahoma"/>
              </a:rPr>
              <a:t>Community</a:t>
            </a:r>
            <a:endParaRPr sz="600">
              <a:latin typeface="Tahoma"/>
              <a:cs typeface="Tahoma"/>
            </a:endParaRPr>
          </a:p>
        </p:txBody>
      </p:sp>
      <p:pic>
        <p:nvPicPr>
          <p:cNvPr id="47" name="object 4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887211" y="6086855"/>
            <a:ext cx="1685543" cy="397763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0" y="7202423"/>
            <a:ext cx="4267199" cy="2241804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424172" y="6760464"/>
            <a:ext cx="3342131" cy="2688336"/>
          </a:xfrm>
          <a:prstGeom prst="rect">
            <a:avLst/>
          </a:prstGeom>
        </p:spPr>
      </p:pic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4128375" y="106599"/>
            <a:ext cx="353695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OFFICE/RETAIL</a:t>
            </a:r>
            <a:r>
              <a:rPr dirty="0" spc="-105"/>
              <a:t> </a:t>
            </a:r>
            <a:r>
              <a:rPr dirty="0" spc="-20"/>
              <a:t>SPACE</a:t>
            </a:r>
          </a:p>
          <a:p>
            <a:pPr algn="r" marR="5080">
              <a:lnSpc>
                <a:spcPct val="100000"/>
              </a:lnSpc>
            </a:pPr>
            <a:r>
              <a:rPr dirty="0"/>
              <a:t>FOR</a:t>
            </a:r>
            <a:r>
              <a:rPr dirty="0" spc="-40"/>
              <a:t> </a:t>
            </a:r>
            <a:r>
              <a:rPr dirty="0" spc="-10"/>
              <a:t>LEASE</a:t>
            </a:r>
          </a:p>
        </p:txBody>
      </p:sp>
      <p:sp>
        <p:nvSpPr>
          <p:cNvPr id="52" name="object 52" descr=""/>
          <p:cNvSpPr txBox="1"/>
          <p:nvPr/>
        </p:nvSpPr>
        <p:spPr>
          <a:xfrm>
            <a:off x="78739" y="9658940"/>
            <a:ext cx="2002789" cy="3625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Tahoma"/>
                <a:cs typeface="Tahoma"/>
              </a:rPr>
              <a:t>ZACH</a:t>
            </a:r>
            <a:r>
              <a:rPr dirty="0" sz="1100" spc="-1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HINES</a:t>
            </a:r>
            <a:r>
              <a:rPr dirty="0" sz="1100" spc="34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|</a:t>
            </a:r>
            <a:r>
              <a:rPr dirty="0" sz="1100" spc="350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(864)</a:t>
            </a:r>
            <a:r>
              <a:rPr dirty="0" sz="1100" spc="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918-</a:t>
            </a:r>
            <a:r>
              <a:rPr dirty="0" sz="1100" spc="-20">
                <a:latin typeface="Tahoma"/>
                <a:cs typeface="Tahoma"/>
              </a:rPr>
              <a:t>9944 </a:t>
            </a:r>
            <a:r>
              <a:rPr dirty="0" sz="1100" spc="-10">
                <a:latin typeface="Tahoma"/>
                <a:cs typeface="Tahoma"/>
                <a:hlinkClick r:id="rId28"/>
              </a:rPr>
              <a:t>ZHINES@SPENCERHINES.COM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3" name="object 5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algn="ctr" marL="12700" marR="5080" indent="1270">
              <a:lnSpc>
                <a:spcPct val="100000"/>
              </a:lnSpc>
              <a:spcBef>
                <a:spcPts val="130"/>
              </a:spcBef>
            </a:pPr>
            <a:r>
              <a:rPr dirty="0"/>
              <a:t>No</a:t>
            </a:r>
            <a:r>
              <a:rPr dirty="0" spc="15"/>
              <a:t> </a:t>
            </a:r>
            <a:r>
              <a:rPr dirty="0"/>
              <a:t>warranty</a:t>
            </a:r>
            <a:r>
              <a:rPr dirty="0" spc="-5"/>
              <a:t> </a:t>
            </a:r>
            <a:r>
              <a:rPr dirty="0"/>
              <a:t>or </a:t>
            </a:r>
            <a:r>
              <a:rPr dirty="0" spc="-10"/>
              <a:t>representation,</a:t>
            </a:r>
            <a:r>
              <a:rPr dirty="0" spc="-25"/>
              <a:t> </a:t>
            </a:r>
            <a:r>
              <a:rPr dirty="0"/>
              <a:t>expressed</a:t>
            </a:r>
            <a:r>
              <a:rPr dirty="0" spc="-10"/>
              <a:t> </a:t>
            </a:r>
            <a:r>
              <a:rPr dirty="0"/>
              <a:t>or</a:t>
            </a:r>
            <a:r>
              <a:rPr dirty="0" spc="5"/>
              <a:t> </a:t>
            </a:r>
            <a:r>
              <a:rPr dirty="0"/>
              <a:t>implied,</a:t>
            </a:r>
            <a:r>
              <a:rPr dirty="0" spc="-20"/>
              <a:t> </a:t>
            </a:r>
            <a:r>
              <a:rPr dirty="0"/>
              <a:t>is</a:t>
            </a:r>
            <a:r>
              <a:rPr dirty="0" spc="10"/>
              <a:t> </a:t>
            </a:r>
            <a:r>
              <a:rPr dirty="0"/>
              <a:t>made</a:t>
            </a:r>
            <a:r>
              <a:rPr dirty="0" spc="20"/>
              <a:t> </a:t>
            </a:r>
            <a:r>
              <a:rPr dirty="0" spc="-25"/>
              <a:t>to</a:t>
            </a:r>
            <a:r>
              <a:rPr dirty="0" spc="500"/>
              <a:t> </a:t>
            </a:r>
            <a:r>
              <a:rPr dirty="0"/>
              <a:t>the</a:t>
            </a:r>
            <a:r>
              <a:rPr dirty="0" spc="5"/>
              <a:t> </a:t>
            </a:r>
            <a:r>
              <a:rPr dirty="0"/>
              <a:t>accuracy</a:t>
            </a:r>
            <a:r>
              <a:rPr dirty="0" spc="-5"/>
              <a:t> </a:t>
            </a:r>
            <a:r>
              <a:rPr dirty="0"/>
              <a:t>of</a:t>
            </a:r>
            <a:r>
              <a:rPr dirty="0" spc="15"/>
              <a:t> </a:t>
            </a:r>
            <a:r>
              <a:rPr dirty="0"/>
              <a:t>the</a:t>
            </a:r>
            <a:r>
              <a:rPr dirty="0" spc="5"/>
              <a:t> </a:t>
            </a:r>
            <a:r>
              <a:rPr dirty="0" spc="-10"/>
              <a:t>information contained</a:t>
            </a:r>
            <a:r>
              <a:rPr dirty="0" spc="-20"/>
              <a:t> </a:t>
            </a:r>
            <a:r>
              <a:rPr dirty="0"/>
              <a:t>herein, and</a:t>
            </a:r>
            <a:r>
              <a:rPr dirty="0" spc="5"/>
              <a:t> </a:t>
            </a:r>
            <a:r>
              <a:rPr dirty="0"/>
              <a:t>the</a:t>
            </a:r>
            <a:r>
              <a:rPr dirty="0" spc="5"/>
              <a:t> </a:t>
            </a:r>
            <a:r>
              <a:rPr dirty="0"/>
              <a:t>same</a:t>
            </a:r>
            <a:r>
              <a:rPr dirty="0" spc="5"/>
              <a:t> </a:t>
            </a:r>
            <a:r>
              <a:rPr dirty="0" spc="-25"/>
              <a:t>is</a:t>
            </a:r>
            <a:r>
              <a:rPr dirty="0" spc="500"/>
              <a:t> </a:t>
            </a:r>
            <a:r>
              <a:rPr dirty="0"/>
              <a:t>submitted</a:t>
            </a:r>
            <a:r>
              <a:rPr dirty="0" spc="-25"/>
              <a:t> </a:t>
            </a:r>
            <a:r>
              <a:rPr dirty="0"/>
              <a:t>subject</a:t>
            </a:r>
            <a:r>
              <a:rPr dirty="0" spc="-20"/>
              <a:t> </a:t>
            </a:r>
            <a:r>
              <a:rPr dirty="0"/>
              <a:t>to</a:t>
            </a:r>
            <a:r>
              <a:rPr dirty="0" spc="-5"/>
              <a:t> </a:t>
            </a:r>
            <a:r>
              <a:rPr dirty="0"/>
              <a:t>errors,</a:t>
            </a:r>
            <a:r>
              <a:rPr dirty="0" spc="-30"/>
              <a:t> </a:t>
            </a:r>
            <a:r>
              <a:rPr dirty="0"/>
              <a:t>omissions,</a:t>
            </a:r>
            <a:r>
              <a:rPr dirty="0" spc="-30"/>
              <a:t> </a:t>
            </a:r>
            <a:r>
              <a:rPr dirty="0"/>
              <a:t>change</a:t>
            </a:r>
            <a:r>
              <a:rPr dirty="0" spc="-10"/>
              <a:t> </a:t>
            </a:r>
            <a:r>
              <a:rPr dirty="0"/>
              <a:t>of price,</a:t>
            </a:r>
            <a:r>
              <a:rPr dirty="0" spc="-30"/>
              <a:t> </a:t>
            </a:r>
            <a:r>
              <a:rPr dirty="0"/>
              <a:t>rental</a:t>
            </a:r>
            <a:r>
              <a:rPr dirty="0" spc="-15"/>
              <a:t> </a:t>
            </a:r>
            <a:r>
              <a:rPr dirty="0" spc="-25"/>
              <a:t>or</a:t>
            </a:r>
            <a:r>
              <a:rPr dirty="0" spc="500"/>
              <a:t> </a:t>
            </a:r>
            <a:r>
              <a:rPr dirty="0"/>
              <a:t>other</a:t>
            </a:r>
            <a:r>
              <a:rPr dirty="0" spc="-25"/>
              <a:t> </a:t>
            </a:r>
            <a:r>
              <a:rPr dirty="0"/>
              <a:t>conditions,</a:t>
            </a:r>
            <a:r>
              <a:rPr dirty="0" spc="-30"/>
              <a:t> </a:t>
            </a:r>
            <a:r>
              <a:rPr dirty="0"/>
              <a:t>imposed</a:t>
            </a:r>
            <a:r>
              <a:rPr dirty="0" spc="-20"/>
              <a:t> </a:t>
            </a:r>
            <a:r>
              <a:rPr dirty="0"/>
              <a:t>by the</a:t>
            </a:r>
            <a:r>
              <a:rPr dirty="0" spc="-10"/>
              <a:t> principles.</a:t>
            </a:r>
          </a:p>
        </p:txBody>
      </p:sp>
      <p:sp>
        <p:nvSpPr>
          <p:cNvPr id="54" name="object 54" descr=""/>
          <p:cNvSpPr txBox="1"/>
          <p:nvPr/>
        </p:nvSpPr>
        <p:spPr>
          <a:xfrm>
            <a:off x="2440939" y="9674269"/>
            <a:ext cx="2313940" cy="3625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latin typeface="Tahoma"/>
                <a:cs typeface="Tahoma"/>
              </a:rPr>
              <a:t>CAMERON</a:t>
            </a:r>
            <a:r>
              <a:rPr dirty="0" sz="1100" spc="-1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SMITH</a:t>
            </a:r>
            <a:r>
              <a:rPr dirty="0" sz="1100" spc="33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|</a:t>
            </a:r>
            <a:r>
              <a:rPr dirty="0" sz="1100" spc="35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(864)</a:t>
            </a:r>
            <a:r>
              <a:rPr dirty="0" sz="1100" spc="5">
                <a:latin typeface="Tahoma"/>
                <a:cs typeface="Tahoma"/>
              </a:rPr>
              <a:t> </a:t>
            </a:r>
            <a:r>
              <a:rPr dirty="0" sz="1100" spc="-10">
                <a:latin typeface="Tahoma"/>
                <a:cs typeface="Tahoma"/>
              </a:rPr>
              <a:t>915-</a:t>
            </a:r>
            <a:r>
              <a:rPr dirty="0" sz="1100" spc="-20">
                <a:latin typeface="Tahoma"/>
                <a:cs typeface="Tahoma"/>
              </a:rPr>
              <a:t>9360 </a:t>
            </a:r>
            <a:r>
              <a:rPr dirty="0" sz="1100" spc="-10">
                <a:latin typeface="Tahoma"/>
                <a:cs typeface="Tahoma"/>
                <a:hlinkClick r:id="rId29"/>
              </a:rPr>
              <a:t>CAMERON@SPENCERHINES.COM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5727129" y="677703"/>
            <a:ext cx="1938020" cy="1031240"/>
          </a:xfrm>
          <a:prstGeom prst="rect">
            <a:avLst/>
          </a:prstGeom>
        </p:spPr>
        <p:txBody>
          <a:bodyPr wrap="square" lIns="0" tIns="173355" rIns="0" bIns="0" rtlCol="0" vert="horz">
            <a:spAutoFit/>
          </a:bodyPr>
          <a:lstStyle/>
          <a:p>
            <a:pPr marL="606425">
              <a:lnSpc>
                <a:spcPct val="100000"/>
              </a:lnSpc>
              <a:spcBef>
                <a:spcPts val="1365"/>
              </a:spcBef>
            </a:pPr>
            <a:r>
              <a:rPr dirty="0" sz="2000" b="1">
                <a:solidFill>
                  <a:srgbClr val="FFFFFF"/>
                </a:solidFill>
                <a:latin typeface="Tahoma"/>
                <a:cs typeface="Tahoma"/>
              </a:rPr>
              <a:t>±7,060</a:t>
            </a:r>
            <a:r>
              <a:rPr dirty="0" sz="2000" spc="-25" b="1">
                <a:solidFill>
                  <a:srgbClr val="FFFFFF"/>
                </a:solidFill>
                <a:latin typeface="Tahoma"/>
                <a:cs typeface="Tahoma"/>
              </a:rPr>
              <a:t> SF</a:t>
            </a:r>
            <a:endParaRPr sz="2000">
              <a:latin typeface="Tahoma"/>
              <a:cs typeface="Tahoma"/>
            </a:endParaRPr>
          </a:p>
          <a:p>
            <a:pPr marL="12700" marR="59690" indent="492125">
              <a:lnSpc>
                <a:spcPct val="100000"/>
              </a:lnSpc>
              <a:spcBef>
                <a:spcPts val="890"/>
              </a:spcBef>
            </a:pP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17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E.</a:t>
            </a: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STONE</a:t>
            </a:r>
            <a:r>
              <a:rPr dirty="0" sz="1400" spc="-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Tahoma"/>
                <a:cs typeface="Tahoma"/>
              </a:rPr>
              <a:t>AVE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GREENVILLE,</a:t>
            </a:r>
            <a:r>
              <a:rPr dirty="0" sz="1400" spc="-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FFFFFF"/>
                </a:solidFill>
                <a:latin typeface="Tahoma"/>
                <a:cs typeface="Tahoma"/>
              </a:rPr>
              <a:t>SC</a:t>
            </a:r>
            <a:r>
              <a:rPr dirty="0" sz="1400" spc="-5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Tahoma"/>
                <a:cs typeface="Tahoma"/>
              </a:rPr>
              <a:t>29609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Company>User</Company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dc:title>No Slide Title</dc:title>
  <dcterms:created xsi:type="dcterms:W3CDTF">2024-04-10T14:00:01Z</dcterms:created>
  <dcterms:modified xsi:type="dcterms:W3CDTF">2024-04-10T14:00:01Z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2024-01-30T00:00:00Z</vt:filetime>
  </property>
  <property fmtid="{D5CDD505-2E9C-101B-9397-08002B2CF9AE}" pid="3" name="Creator">
    <vt:lpwstr>Acrobat PDFMaker 23 for PowerPoint</vt:lpwstr>
  </property>
  <property fmtid="{D5CDD505-2E9C-101B-9397-08002B2CF9AE}" pid="4" name="LastSaved">
    <vt:filetime>2024-04-10T00:00:00Z</vt:filetime>
  </property>
  <property fmtid="{D5CDD505-2E9C-101B-9397-08002B2CF9AE}" pid="5" name="Producer">
    <vt:lpwstr>Adobe PDF Library 23.8.246</vt:lpwstr>
  </property>
</Properties>
</file>